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</p:sldIdLst>
  <p:sldSz cy="9753600" cx="13004800"/>
  <p:notesSz cx="6858000" cy="9144000"/>
  <p:embeddedFontLst>
    <p:embeddedFont>
      <p:font typeface="Roboto"/>
      <p:regular r:id="rId101"/>
      <p:bold r:id="rId102"/>
      <p:italic r:id="rId103"/>
      <p:boldItalic r:id="rId104"/>
    </p:embeddedFont>
    <p:embeddedFont>
      <p:font typeface="Helvetica Neue"/>
      <p:regular r:id="rId105"/>
      <p:bold r:id="rId106"/>
      <p:italic r:id="rId107"/>
      <p:boldItalic r:id="rId108"/>
    </p:embeddedFont>
    <p:embeddedFont>
      <p:font typeface="Helvetica Neue Light"/>
      <p:regular r:id="rId109"/>
      <p:bold r:id="rId110"/>
      <p:italic r:id="rId111"/>
      <p:boldItalic r:id="rId112"/>
    </p:embeddedFont>
    <p:embeddedFont>
      <p:font typeface="Century Gothic"/>
      <p:regular r:id="rId113"/>
      <p:bold r:id="rId114"/>
      <p:italic r:id="rId115"/>
      <p:boldItalic r:id="rId1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HelveticaNeue-italic.fntdata"/><Relationship Id="rId106" Type="http://schemas.openxmlformats.org/officeDocument/2006/relationships/font" Target="fonts/HelveticaNeue-bold.fntdata"/><Relationship Id="rId105" Type="http://schemas.openxmlformats.org/officeDocument/2006/relationships/font" Target="fonts/HelveticaNeue-regular.fntdata"/><Relationship Id="rId104" Type="http://schemas.openxmlformats.org/officeDocument/2006/relationships/font" Target="fonts/Roboto-boldItalic.fntdata"/><Relationship Id="rId109" Type="http://schemas.openxmlformats.org/officeDocument/2006/relationships/font" Target="fonts/HelveticaNeueLight-regular.fntdata"/><Relationship Id="rId108" Type="http://schemas.openxmlformats.org/officeDocument/2006/relationships/font" Target="fonts/HelveticaNeue-bold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Roboto-italic.fntdata"/><Relationship Id="rId102" Type="http://schemas.openxmlformats.org/officeDocument/2006/relationships/font" Target="fonts/Roboto-bold.fntdata"/><Relationship Id="rId101" Type="http://schemas.openxmlformats.org/officeDocument/2006/relationships/font" Target="fonts/Roboto-regular.fntdata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6" Type="http://schemas.openxmlformats.org/officeDocument/2006/relationships/font" Target="fonts/CenturyGothic-boldItalic.fntdata"/><Relationship Id="rId115" Type="http://schemas.openxmlformats.org/officeDocument/2006/relationships/font" Target="fonts/CenturyGothic-italic.fntdata"/><Relationship Id="rId15" Type="http://schemas.openxmlformats.org/officeDocument/2006/relationships/slide" Target="slides/slide8.xml"/><Relationship Id="rId110" Type="http://schemas.openxmlformats.org/officeDocument/2006/relationships/font" Target="fonts/HelveticaNeueLight-bold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CenturyGothic-bold.fntdata"/><Relationship Id="rId18" Type="http://schemas.openxmlformats.org/officeDocument/2006/relationships/slide" Target="slides/slide11.xml"/><Relationship Id="rId113" Type="http://schemas.openxmlformats.org/officeDocument/2006/relationships/font" Target="fonts/CenturyGothic-regular.fntdata"/><Relationship Id="rId112" Type="http://schemas.openxmlformats.org/officeDocument/2006/relationships/font" Target="fonts/HelveticaNeueLight-boldItalic.fntdata"/><Relationship Id="rId111" Type="http://schemas.openxmlformats.org/officeDocument/2006/relationships/font" Target="fonts/HelveticaNeueLight-italic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18fe784d6_0_18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e18fe784d6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e18fe784d6_0_18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8fe784d6_0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18fe784d6_0_19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18fe784d6_0_19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e18fe784d6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e18fe784d6_0_19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8fe784d6_0_19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e18fe784d6_0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e18fe784d6_0_19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18fe784d6_0_19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e18fe784d6_0_1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e18fe784d6_0_19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18fe784d6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e18fe784d6_0_19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18fe784d6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e18fe784d6_0_19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18fe784d6_0_19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e18fe784d6_0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18fe784d6_0_19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18fe784d6_0_19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e18fe784d6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e18fe784d6_0_19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18fe784d6_0_19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e18fe784d6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e18fe784d6_0_19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18fe784d6_0_19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e18fe784d6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18fe784d6_0_19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18fe784d6_0_19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e18fe784d6_0_1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e18fe784d6_0_19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18fe784d6_0_19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e18fe784d6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e18fe784d6_0_19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18fe784d6_0_19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e18fe784d6_0_1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18fe784d6_0_19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18fe784d6_0_20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e18fe784d6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e18fe784d6_0_20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18fe784d6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e18fe784d6_0_20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18fe784d6_0_20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18fe784d6_0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e18fe784d6_0_20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18fe784d6_0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e18fe784d6_0_20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18fe784d6_0_20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e18fe784d6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e18fe784d6_0_20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18fe784d6_0_20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e18fe784d6_0_2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e18fe784d6_0_20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3807e2f7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" name="Google Shape;161;ge3807e2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e3807e2f7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18fe784d6_0_20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e18fe784d6_0_2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e18fe784d6_0_20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18fe784d6_0_20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e18fe784d6_0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e18fe784d6_0_20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18fe784d6_0_20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e18fe784d6_0_2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e18fe784d6_0_20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18fe784d6_0_20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e18fe784d6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e18fe784d6_0_20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18fe784d6_0_20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e18fe784d6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e18fe784d6_0_20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18fe784d6_0_20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e18fe784d6_0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e18fe784d6_0_20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18fe784d6_0_20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e18fe784d6_0_2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e18fe784d6_0_20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18fe784d6_0_20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e18fe784d6_0_2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e18fe784d6_0_20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8fe784d6_0_2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e18fe784d6_0_2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e18fe784d6_0_2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18fe784d6_0_2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e18fe784d6_0_2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e18fe784d6_0_2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3807e2f7f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" name="Google Shape;169;ge3807e2f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e3807e2f7f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18fe784d6_0_2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e18fe784d6_0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e18fe784d6_0_2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18fe784d6_0_2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e18fe784d6_0_2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e18fe784d6_0_2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e18fe784d6_0_2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e18fe784d6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e18fe784d6_0_22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18fe784d6_0_2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e18fe784d6_0_2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e18fe784d6_0_22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18fe784d6_0_2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e18fe784d6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e18fe784d6_0_23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e18fe784d6_0_2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e18fe784d6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e18fe784d6_0_23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18fe784d6_0_2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e18fe784d6_0_2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e18fe784d6_0_23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e18fe784d6_0_2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e18fe784d6_0_2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e18fe784d6_0_23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18fe784d6_0_2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e18fe784d6_0_2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e18fe784d6_0_23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18fe784d6_0_23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e18fe784d6_0_2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e18fe784d6_0_23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18fe784d6_0_18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" name="Google Shape;177;ge18fe784d6_0_1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e18fe784d6_0_18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18fe784d6_0_24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e18fe784d6_0_2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e18fe784d6_0_24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e18fe784d6_0_24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e18fe784d6_0_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Roshni - up to here</a:t>
            </a:r>
            <a:endParaRPr/>
          </a:p>
        </p:txBody>
      </p:sp>
      <p:sp>
        <p:nvSpPr>
          <p:cNvPr id="792" name="Google Shape;792;ge18fe784d6_0_24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e18fe784d6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e18fe784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e18fe784d6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e18fe784d6_1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e18fe784d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e18fe784d6_1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18fe784d6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e18fe784d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e18fe784d6_1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e18fe784d6_1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e18fe784d6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e18fe784d6_1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18fe784d6_1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e18fe784d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e18fe784d6_1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18fe784d6_1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e18fe784d6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e18fe784d6_1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18fe784d6_1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e18fe784d6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e18fe784d6_1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18fe784d6_1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e18fe784d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e18fe784d6_1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18fe784d6_0_18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e18fe784d6_0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e18fe784d6_0_18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e18fe784d6_1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e18fe784d6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BFS </a:t>
            </a:r>
            <a:r>
              <a:rPr lang="en-US"/>
              <a:t>expansion</a:t>
            </a:r>
            <a:r>
              <a:rPr lang="en-US"/>
              <a:t> till you find a node which is visited before. =&gt; cycle exists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lang="en-US" sz="1150">
                <a:solidFill>
                  <a:srgbClr val="535A6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an unexplored edge leads to a node visited before, then the graph contains a cycle.</a:t>
            </a:r>
            <a:r>
              <a:rPr lang="en-US"/>
              <a:t>” -&gt; remove the edge that lead to vistsed node and find shortest path between visited node and its parent (from which node was visited)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https://stackoverflow.com/questions/526331/cycles-in-an-undirected-graph</a:t>
            </a:r>
            <a:endParaRPr/>
          </a:p>
        </p:txBody>
      </p:sp>
      <p:sp>
        <p:nvSpPr>
          <p:cNvPr id="856" name="Google Shape;856;ge18fe784d6_1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3" name="Google Shape;863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0" name="Google Shape;890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2" name="Google Shape;912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6" name="Google Shape;936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1" name="Google Shape;961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3807e2f7f_0_2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ge3807e2f7f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8" name="Google Shape;988;ge3807e2f7f_0_2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7" name="Google Shape;1017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18fe784d6_0_18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" name="Google Shape;195;ge18fe784d6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e18fe784d6_0_18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8" name="Google Shape;1038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2" name="Google Shape;1052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9" name="Google Shape;1059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6" name="Google Shape;1066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3807e2f7f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2" name="Google Shape;1072;ge3807e2f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ge3807e2f7f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e3807e2f7f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0" name="Google Shape;1080;ge3807e2f7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slice shows the content structure of this lecture.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e3807e2f7f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3807e2f7f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e3807e2f7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8" name="Google Shape;1088;ge3807e2f7f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e3807e2f7f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e3807e2f7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ge3807e2f7f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18fe784d6_0_18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e18fe784d6_0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e18fe784d6_0_18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e3807e2f7f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e3807e2f7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5" name="Google Shape;1105;ge3807e2f7f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e3807e2f7f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ge3807e2f7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ge3807e2f7f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e3807e2f7f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ge3807e2f7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6" name="Google Shape;1126;ge3807e2f7f_0_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e3807e2f7f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e3807e2f7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5" name="Google Shape;1135;ge3807e2f7f_0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e3807e2f7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ge3807e2f7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ge3807e2f7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e3807e2f7f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ge3807e2f7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4" name="Google Shape;1154;ge3807e2f7f_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e3807e2f7f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e3807e2f7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4" name="Google Shape;1174;ge3807e2f7f_0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e3807e2f7f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ge3807e2f7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8" name="Google Shape;1188;ge3807e2f7f_0_1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e3807e2f7f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ge3807e2f7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8" name="Google Shape;1198;ge3807e2f7f_0_1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3807e2f7f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6" name="Google Shape;1206;ge3807e2f7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7" name="Google Shape;1207;ge3807e2f7f_0_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18fe784d6_0_18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e18fe784d6_0_1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e18fe784d6_0_18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e3807e2f7f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ge3807e2f7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6" name="Google Shape;1216;ge3807e2f7f_0_1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e3807e2f7f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ge3807e2f7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5" name="Google Shape;1225;ge3807e2f7f_0_1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e3807e2f7f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2" name="Google Shape;1232;ge3807e2f7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3" name="Google Shape;1233;ge3807e2f7f_0_2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e3807e2f7f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ge3807e2f7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ge3807e2f7f_0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 rot="5400000">
            <a:off x="4914900" y="673100"/>
            <a:ext cx="3175000" cy="1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 rot="5400000">
            <a:off x="7642225" y="3400425"/>
            <a:ext cx="6616700" cy="29654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 rot="5400000">
            <a:off x="1635125" y="511175"/>
            <a:ext cx="6616700" cy="87439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71500" y="2324100"/>
            <a:ext cx="58547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6578600" y="2324100"/>
            <a:ext cx="58547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18"/>
          <p:cNvSpPr txBox="1"/>
          <p:nvPr>
            <p:ph idx="3" type="body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18"/>
          <p:cNvSpPr txBox="1"/>
          <p:nvPr>
            <p:ph idx="4" type="body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/>
          <p:nvPr>
            <p:ph idx="2" type="pic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 rot="5400000">
            <a:off x="3219450" y="-323850"/>
            <a:ext cx="6565900" cy="1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 rot="5400000">
            <a:off x="6670675" y="3127375"/>
            <a:ext cx="8559800" cy="29654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 rot="5400000">
            <a:off x="663575" y="238125"/>
            <a:ext cx="8559800" cy="87439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ctrTitle"/>
          </p:nvPr>
        </p:nvSpPr>
        <p:spPr>
          <a:xfrm>
            <a:off x="974725" y="3030538"/>
            <a:ext cx="110553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" type="subTitle"/>
          </p:nvPr>
        </p:nvSpPr>
        <p:spPr>
          <a:xfrm>
            <a:off x="1951038" y="5527675"/>
            <a:ext cx="9102600" cy="24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1027113" y="6267450"/>
            <a:ext cx="110538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1027113" y="4133850"/>
            <a:ext cx="11053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571500" y="2324100"/>
            <a:ext cx="58548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29"/>
          <p:cNvSpPr txBox="1"/>
          <p:nvPr>
            <p:ph idx="2" type="body"/>
          </p:nvPr>
        </p:nvSpPr>
        <p:spPr>
          <a:xfrm>
            <a:off x="6578600" y="2324100"/>
            <a:ext cx="58548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650875" y="390525"/>
            <a:ext cx="117030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" type="body"/>
          </p:nvPr>
        </p:nvSpPr>
        <p:spPr>
          <a:xfrm>
            <a:off x="650875" y="2182813"/>
            <a:ext cx="57453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30"/>
          <p:cNvSpPr txBox="1"/>
          <p:nvPr>
            <p:ph idx="2" type="body"/>
          </p:nvPr>
        </p:nvSpPr>
        <p:spPr>
          <a:xfrm>
            <a:off x="650875" y="3092450"/>
            <a:ext cx="57453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30"/>
          <p:cNvSpPr txBox="1"/>
          <p:nvPr>
            <p:ph idx="3" type="body"/>
          </p:nvPr>
        </p:nvSpPr>
        <p:spPr>
          <a:xfrm>
            <a:off x="6605588" y="2182813"/>
            <a:ext cx="57483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30"/>
          <p:cNvSpPr txBox="1"/>
          <p:nvPr>
            <p:ph idx="4" type="body"/>
          </p:nvPr>
        </p:nvSpPr>
        <p:spPr>
          <a:xfrm>
            <a:off x="6605588" y="3092450"/>
            <a:ext cx="57483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650875" y="388938"/>
            <a:ext cx="42783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1" type="body"/>
          </p:nvPr>
        </p:nvSpPr>
        <p:spPr>
          <a:xfrm>
            <a:off x="5084763" y="388938"/>
            <a:ext cx="7269300" cy="83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650875" y="2041525"/>
            <a:ext cx="4278300" cy="6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2549525" y="6827838"/>
            <a:ext cx="7802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/>
          <p:nvPr>
            <p:ph idx="2" type="pic"/>
          </p:nvPr>
        </p:nvSpPr>
        <p:spPr>
          <a:xfrm>
            <a:off x="2549525" y="871538"/>
            <a:ext cx="7802700" cy="5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2549525" y="7634288"/>
            <a:ext cx="7802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 rot="5400000">
            <a:off x="3219550" y="-323850"/>
            <a:ext cx="6565800" cy="118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title"/>
          </p:nvPr>
        </p:nvSpPr>
        <p:spPr>
          <a:xfrm rot="5400000">
            <a:off x="6670600" y="3127400"/>
            <a:ext cx="85599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" type="body"/>
          </p:nvPr>
        </p:nvSpPr>
        <p:spPr>
          <a:xfrm rot="5400000">
            <a:off x="663600" y="238250"/>
            <a:ext cx="8559900" cy="8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71500" y="5016500"/>
            <a:ext cx="58547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6578600" y="5016500"/>
            <a:ext cx="58547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9pPr>
          </a:lstStyle>
          <a:p/>
        </p:txBody>
      </p:sp>
      <p:sp>
        <p:nvSpPr>
          <p:cNvPr id="36" name="Google Shape;36;p6"/>
          <p:cNvSpPr txBox="1"/>
          <p:nvPr>
            <p:ph idx="4" type="body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/>
          <p:nvPr>
            <p:ph idx="2" type="pic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image" Target="../media/image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cxnSp>
        <p:nvCxnSpPr>
          <p:cNvPr id="11" name="Google Shape;11;p1"/>
          <p:cNvCxnSpPr/>
          <p:nvPr/>
        </p:nvCxnSpPr>
        <p:spPr>
          <a:xfrm>
            <a:off x="647700" y="4749800"/>
            <a:ext cx="11709400" cy="0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" name="Google Shape;12;p1"/>
          <p:cNvSpPr txBox="1"/>
          <p:nvPr>
            <p:ph type="title"/>
          </p:nvPr>
        </p:nvSpPr>
        <p:spPr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Variability Expedition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56" name="Google Shape;56;p13"/>
          <p:cNvCxnSpPr/>
          <p:nvPr/>
        </p:nvCxnSpPr>
        <p:spPr>
          <a:xfrm>
            <a:off x="647700" y="1968500"/>
            <a:ext cx="11709400" cy="0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www.variability.org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99" name="Google Shape;99;p25"/>
          <p:cNvCxnSpPr/>
          <p:nvPr/>
        </p:nvCxnSpPr>
        <p:spPr>
          <a:xfrm>
            <a:off x="647700" y="1968500"/>
            <a:ext cx="11709300" cy="0"/>
          </a:xfrm>
          <a:prstGeom prst="straightConnector1">
            <a:avLst/>
          </a:prstGeom>
          <a:noFill/>
          <a:ln cap="flat" cmpd="sng" w="12700">
            <a:solidFill>
              <a:srgbClr val="88888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37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37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37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937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937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937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/>
          <p:nvPr/>
        </p:nvSpPr>
        <p:spPr>
          <a:xfrm>
            <a:off x="5537200" y="9105900"/>
            <a:ext cx="1930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www.variability.org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garcia@isi.edu" TargetMode="External"/><Relationship Id="rId4" Type="http://schemas.openxmlformats.org/officeDocument/2006/relationships/hyperlink" Target="mailto:debarnabucla@ucla.edu" TargetMode="External"/><Relationship Id="rId5" Type="http://schemas.openxmlformats.org/officeDocument/2006/relationships/hyperlink" Target="mailto:swapnilsayan@g.ucla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oracleofbacon.org/cgi-bin/movielinks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oracleofbacon.org/cgi-bin/center-cgi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akland.edu/enp/compute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Relationship Id="rId4" Type="http://schemas.openxmlformats.org/officeDocument/2006/relationships/image" Target="../media/image26.png"/><Relationship Id="rId5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22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4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6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people.brunel.ac.uk/~mastjjb/jeb/or/graph.html" TargetMode="External"/><Relationship Id="rId4" Type="http://schemas.openxmlformats.org/officeDocument/2006/relationships/hyperlink" Target="http://en.wikipedia.org/wiki/Graph_theory" TargetMode="External"/><Relationship Id="rId5" Type="http://schemas.openxmlformats.org/officeDocument/2006/relationships/hyperlink" Target="http://oracleofbacon.org/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5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1.jpg"/><Relationship Id="rId4" Type="http://schemas.openxmlformats.org/officeDocument/2006/relationships/image" Target="../media/image4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6.jpg"/><Relationship Id="rId4" Type="http://schemas.openxmlformats.org/officeDocument/2006/relationships/image" Target="../media/image50.jpg"/><Relationship Id="rId5" Type="http://schemas.openxmlformats.org/officeDocument/2006/relationships/image" Target="../media/image57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2.jpg"/><Relationship Id="rId4" Type="http://schemas.openxmlformats.org/officeDocument/2006/relationships/image" Target="../media/image49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1.jpg"/><Relationship Id="rId4" Type="http://schemas.openxmlformats.org/officeDocument/2006/relationships/image" Target="../media/image6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www.geeksforgeeks.org/prims-minimum-spanning-tree-mst-greedy-algo-5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55.png"/><Relationship Id="rId8" Type="http://schemas.openxmlformats.org/officeDocument/2006/relationships/image" Target="../media/image5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medium.com/star-gazers/graph-theory-finding-the-shortest-paths-afb35d28176b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76.png"/><Relationship Id="rId6" Type="http://schemas.openxmlformats.org/officeDocument/2006/relationships/image" Target="../media/image65.png"/><Relationship Id="rId7" Type="http://schemas.openxmlformats.org/officeDocument/2006/relationships/image" Target="../media/image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medium.com/star-gazers/graph-theory-finding-the-shortest-paths-afb35d28176b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medium.com/star-gazers/graph-theory-finding-the-shortest-paths-afb35d28176b" TargetMode="External"/><Relationship Id="rId4" Type="http://schemas.openxmlformats.org/officeDocument/2006/relationships/hyperlink" Target="https://www.baeldung.com/cs/prim-dijkstra-difference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3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towardsdatascience.com/how-to-solve-the-traveling-salesman-problem-a-comparative-analysis-39056a916c9f" TargetMode="External"/><Relationship Id="rId4" Type="http://schemas.openxmlformats.org/officeDocument/2006/relationships/hyperlink" Target="http://www.youtube.com/watch?v=SC5CX8drAtU" TargetMode="External"/><Relationship Id="rId5" Type="http://schemas.openxmlformats.org/officeDocument/2006/relationships/image" Target="../media/image73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www.geeksforgeeks.org/travelling-salesman-problem-set-2-approximate-using-mst/" TargetMode="External"/><Relationship Id="rId4" Type="http://schemas.openxmlformats.org/officeDocument/2006/relationships/hyperlink" Target="https://www.geeksforgeeks.org/tree-traversals-inorder-preorder-and-postorder/" TargetMode="External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571500" y="1574800"/>
            <a:ext cx="11861800" cy="26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Graphs and Social Networks</a:t>
            </a:r>
            <a:endParaRPr/>
          </a:p>
        </p:txBody>
      </p:sp>
      <p:sp>
        <p:nvSpPr>
          <p:cNvPr id="146" name="Google Shape;146;p37"/>
          <p:cNvSpPr txBox="1"/>
          <p:nvPr/>
        </p:nvSpPr>
        <p:spPr>
          <a:xfrm>
            <a:off x="-292324" y="4876800"/>
            <a:ext cx="533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Roshni Iyer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 Department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roshnigiyer@cs.ucla.edu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37"/>
          <p:cNvSpPr txBox="1"/>
          <p:nvPr/>
        </p:nvSpPr>
        <p:spPr>
          <a:xfrm>
            <a:off x="3835401" y="4876800"/>
            <a:ext cx="533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Debarnab Mita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ECE </a:t>
            </a: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debarnabucla@ucla.edu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37"/>
          <p:cNvSpPr txBox="1"/>
          <p:nvPr/>
        </p:nvSpPr>
        <p:spPr>
          <a:xfrm>
            <a:off x="7993176" y="4876800"/>
            <a:ext cx="533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Swapnil Sayan Saha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ECE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u="sng">
                <a:solidFill>
                  <a:srgbClr val="009999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swapnilsayan@g.ucla.edu</a:t>
            </a: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2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37"/>
          <p:cNvSpPr txBox="1"/>
          <p:nvPr/>
        </p:nvSpPr>
        <p:spPr>
          <a:xfrm>
            <a:off x="1561250" y="7598575"/>
            <a:ext cx="1038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Helvetica Neue"/>
                <a:ea typeface="Helvetica Neue"/>
                <a:cs typeface="Helvetica Neue"/>
                <a:sym typeface="Helvetica Neue"/>
              </a:rPr>
              <a:t>Note: Slides adapted from original LACC slides from Dr. Luis Garcia &amp; Saptadeep Pal</a:t>
            </a:r>
            <a:endParaRPr i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Helvetica Neue"/>
                <a:ea typeface="Helvetica Neue"/>
                <a:cs typeface="Helvetica Neue"/>
                <a:sym typeface="Helvetica Neue"/>
              </a:rPr>
              <a:t>Some materials adapted from UCLA ECE 232E course by Prof. Vwani Roychowdhury</a:t>
            </a:r>
            <a:endParaRPr i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37"/>
          <p:cNvSpPr txBox="1"/>
          <p:nvPr/>
        </p:nvSpPr>
        <p:spPr>
          <a:xfrm>
            <a:off x="6045200" y="6944525"/>
            <a:ext cx="209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July 2021</a:t>
            </a:r>
            <a:endParaRPr sz="2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Graph Theory</a:t>
            </a:r>
            <a:endParaRPr/>
          </a:p>
        </p:txBody>
      </p:sp>
      <p:sp>
        <p:nvSpPr>
          <p:cNvPr id="226" name="Google Shape;226;p4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Edges can be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directed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or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undirected</a:t>
            </a:r>
            <a:r>
              <a:rPr lang="en-US"/>
              <a:t>.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Directions allow us to have influence go one way (rather than mutual).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type of graph we use is dependent on 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undirected_graph_example2.gif" id="227" name="Google Shape;22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629" y="5980453"/>
            <a:ext cx="4341991" cy="2454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.png" id="228" name="Google Shape;22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7583" y="5568409"/>
            <a:ext cx="3251200" cy="310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of directed edges in a graph </a:t>
            </a:r>
            <a:endParaRPr/>
          </a:p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Rock – Paper – Scissor Game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grpSp>
        <p:nvGrpSpPr>
          <p:cNvPr id="235" name="Google Shape;235;p47"/>
          <p:cNvGrpSpPr/>
          <p:nvPr/>
        </p:nvGrpSpPr>
        <p:grpSpPr>
          <a:xfrm>
            <a:off x="196849" y="3960776"/>
            <a:ext cx="5746681" cy="3114450"/>
            <a:chOff x="679450" y="3886199"/>
            <a:chExt cx="5746681" cy="3114450"/>
          </a:xfrm>
        </p:grpSpPr>
        <p:sp>
          <p:nvSpPr>
            <p:cNvPr id="236" name="Google Shape;236;p47"/>
            <p:cNvSpPr/>
            <p:nvPr/>
          </p:nvSpPr>
          <p:spPr>
            <a:xfrm>
              <a:off x="2463800" y="3886199"/>
              <a:ext cx="1904700" cy="8145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rock</a:t>
              </a:r>
              <a:endParaRPr/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679450" y="6086549"/>
              <a:ext cx="1784400" cy="9141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paper</a:t>
              </a:r>
              <a:endParaRPr/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4368431" y="6010053"/>
              <a:ext cx="2057700" cy="9129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scissor</a:t>
              </a:r>
              <a:endParaRPr/>
            </a:p>
          </p:txBody>
        </p:sp>
      </p:grpSp>
      <p:cxnSp>
        <p:nvCxnSpPr>
          <p:cNvPr id="239" name="Google Shape;239;p47"/>
          <p:cNvCxnSpPr>
            <a:stCxn id="237" idx="0"/>
            <a:endCxn id="236" idx="3"/>
          </p:cNvCxnSpPr>
          <p:nvPr/>
        </p:nvCxnSpPr>
        <p:spPr>
          <a:xfrm flipH="1" rot="10800000">
            <a:off x="1089049" y="4656026"/>
            <a:ext cx="1171200" cy="1505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47"/>
          <p:cNvCxnSpPr>
            <a:stCxn id="236" idx="5"/>
            <a:endCxn id="238" idx="0"/>
          </p:cNvCxnSpPr>
          <p:nvPr/>
        </p:nvCxnSpPr>
        <p:spPr>
          <a:xfrm>
            <a:off x="3606962" y="4655995"/>
            <a:ext cx="1307700" cy="1428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47"/>
          <p:cNvCxnSpPr>
            <a:stCxn id="237" idx="6"/>
            <a:endCxn id="238" idx="2"/>
          </p:cNvCxnSpPr>
          <p:nvPr/>
        </p:nvCxnSpPr>
        <p:spPr>
          <a:xfrm flipH="1" rot="10800000">
            <a:off x="1981249" y="6541076"/>
            <a:ext cx="1904700" cy="77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47"/>
          <p:cNvSpPr txBox="1"/>
          <p:nvPr/>
        </p:nvSpPr>
        <p:spPr>
          <a:xfrm>
            <a:off x="5851234" y="5103628"/>
            <a:ext cx="18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7095830" y="3994743"/>
            <a:ext cx="5746681" cy="3114450"/>
            <a:chOff x="679450" y="3886199"/>
            <a:chExt cx="5746681" cy="3114450"/>
          </a:xfrm>
        </p:grpSpPr>
        <p:sp>
          <p:nvSpPr>
            <p:cNvPr id="244" name="Google Shape;244;p47"/>
            <p:cNvSpPr/>
            <p:nvPr/>
          </p:nvSpPr>
          <p:spPr>
            <a:xfrm>
              <a:off x="2463800" y="3886199"/>
              <a:ext cx="1904700" cy="8145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rock</a:t>
              </a:r>
              <a:endParaRPr/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679450" y="6086549"/>
              <a:ext cx="1784400" cy="9141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paper</a:t>
              </a:r>
              <a:endParaRPr/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4368431" y="6010053"/>
              <a:ext cx="2057700" cy="912900"/>
            </a:xfrm>
            <a:prstGeom prst="ellipse">
              <a:avLst/>
            </a:prstGeom>
            <a:solidFill>
              <a:srgbClr val="BFBFB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scissor</a:t>
              </a:r>
              <a:endParaRPr/>
            </a:p>
          </p:txBody>
        </p:sp>
      </p:grpSp>
      <p:cxnSp>
        <p:nvCxnSpPr>
          <p:cNvPr id="247" name="Google Shape;247;p47"/>
          <p:cNvCxnSpPr>
            <a:stCxn id="245" idx="0"/>
            <a:endCxn id="244" idx="3"/>
          </p:cNvCxnSpPr>
          <p:nvPr/>
        </p:nvCxnSpPr>
        <p:spPr>
          <a:xfrm flipH="1" rot="10800000">
            <a:off x="7988030" y="4689993"/>
            <a:ext cx="1171200" cy="1505100"/>
          </a:xfrm>
          <a:prstGeom prst="straightConnector1">
            <a:avLst/>
          </a:prstGeom>
          <a:solidFill>
            <a:srgbClr val="BFBFB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" name="Google Shape;248;p47"/>
          <p:cNvCxnSpPr>
            <a:stCxn id="244" idx="5"/>
            <a:endCxn id="246" idx="0"/>
          </p:cNvCxnSpPr>
          <p:nvPr/>
        </p:nvCxnSpPr>
        <p:spPr>
          <a:xfrm>
            <a:off x="10505943" y="4689962"/>
            <a:ext cx="1307700" cy="1428600"/>
          </a:xfrm>
          <a:prstGeom prst="straightConnector1">
            <a:avLst/>
          </a:prstGeom>
          <a:solidFill>
            <a:srgbClr val="BFBFB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9" name="Google Shape;249;p47"/>
          <p:cNvCxnSpPr>
            <a:stCxn id="246" idx="2"/>
          </p:cNvCxnSpPr>
          <p:nvPr/>
        </p:nvCxnSpPr>
        <p:spPr>
          <a:xfrm flipH="1">
            <a:off x="8880111" y="6575047"/>
            <a:ext cx="1904700" cy="77100"/>
          </a:xfrm>
          <a:prstGeom prst="straightConnector1">
            <a:avLst/>
          </a:prstGeom>
          <a:solidFill>
            <a:srgbClr val="BFBFB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47"/>
          <p:cNvSpPr txBox="1"/>
          <p:nvPr/>
        </p:nvSpPr>
        <p:spPr>
          <a:xfrm>
            <a:off x="7362967" y="5103628"/>
            <a:ext cx="121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covers</a:t>
            </a:r>
            <a:endParaRPr/>
          </a:p>
        </p:txBody>
      </p:sp>
      <p:sp>
        <p:nvSpPr>
          <p:cNvPr id="251" name="Google Shape;251;p47"/>
          <p:cNvSpPr txBox="1"/>
          <p:nvPr/>
        </p:nvSpPr>
        <p:spPr>
          <a:xfrm>
            <a:off x="11036482" y="4919275"/>
            <a:ext cx="140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crushes</a:t>
            </a: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47"/>
          <p:cNvSpPr txBox="1"/>
          <p:nvPr/>
        </p:nvSpPr>
        <p:spPr>
          <a:xfrm>
            <a:off x="9475865" y="6714305"/>
            <a:ext cx="84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</a:t>
            </a:r>
            <a:endParaRPr/>
          </a:p>
        </p:txBody>
      </p:sp>
      <p:sp>
        <p:nvSpPr>
          <p:cNvPr id="259" name="Google Shape;259;p4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Q: Why do we care about graphs?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A: We can use them to represent a social network: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semanticbible.png" id="260" name="Google Shape;2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500" y="3619500"/>
            <a:ext cx="6057900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Acting Networks </a:t>
            </a:r>
            <a:endParaRPr/>
          </a:p>
        </p:txBody>
      </p:sp>
      <p:sp>
        <p:nvSpPr>
          <p:cNvPr id="267" name="Google Shape;267;p4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good example of a network is formed by our coworkers, their coworkers, etc…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We’ll look at Hollywood actors.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We’ll say that two actors are connected if they played in the same film.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 Bacon</a:t>
            </a:r>
            <a:endParaRPr/>
          </a:p>
        </p:txBody>
      </p:sp>
      <p:sp>
        <p:nvSpPr>
          <p:cNvPr id="274" name="Google Shape;274;p5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Q: Who is the “center” of the movie universe?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A: Kevin Bacon. Have you heard of him? If not – it’s because he’s known for playing a supporting role in a huge number of films: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4" marL="172720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4" marL="172720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Kevin Bacon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200px-Kevin_Bacon.jpg" id="275" name="Google Shape;27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00" y="4191000"/>
            <a:ext cx="25908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 Bacon</a:t>
            </a:r>
            <a:endParaRPr/>
          </a:p>
        </p:txBody>
      </p:sp>
      <p:sp>
        <p:nvSpPr>
          <p:cNvPr id="281" name="Google Shape;281;p5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can play a game called ‘Six Degrees of Kevin Bacon.’ 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rules: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Pick an actor or an actress.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they have played in a film with Kevin Bacon, their Bacon number is 1.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they have played in a film with someone with a Bacon number of 1, they have a Bacon number of 2.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Etc…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Example: Bradley Cooper: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Bradley Cooper was in “Silver Linings Playbook” (2012) with Jennifer Lawrence.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Jennifer Lawrence was in “X-Men: First Class” (2011) with Kevin Bacon.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 Bradley Cooper has a Bacon number of 2.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Game</a:t>
            </a:r>
            <a:endParaRPr/>
          </a:p>
        </p:txBody>
      </p:sp>
      <p:sp>
        <p:nvSpPr>
          <p:cNvPr id="287" name="Google Shape;287;p5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Using IMDB, find the Bacon number (and path) for: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Julia Roberts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Selena Gomez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Christian Bale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Game</a:t>
            </a:r>
            <a:endParaRPr/>
          </a:p>
        </p:txBody>
      </p:sp>
      <p:sp>
        <p:nvSpPr>
          <p:cNvPr id="294" name="Google Shape;294;p5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It’s a lot easier with an automated tool that searches IMDB: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http://oracleofbacon.org/cgi-bin/movielinks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For example, it produces this output for Christian Bale: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Screen shot 2012-07-22 at 12.29.06 PM.png" id="295" name="Google Shape;29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9800" y="5029200"/>
            <a:ext cx="3429000" cy="32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Game</a:t>
            </a:r>
            <a:endParaRPr/>
          </a:p>
        </p:txBody>
      </p:sp>
      <p:sp>
        <p:nvSpPr>
          <p:cNvPr id="302" name="Google Shape;302;p5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Try out the Oracle tool with your favorite actors.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the largest Bacon number you can get?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Game</a:t>
            </a:r>
            <a:endParaRPr/>
          </a:p>
        </p:txBody>
      </p:sp>
      <p:sp>
        <p:nvSpPr>
          <p:cNvPr id="309" name="Google Shape;309;p5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saw a lot of actors with Bacon numbers 1 and 2.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about the extremes?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the smallest possible Bacon number? Who has it?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the largest possible Bacon number?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if someone is not connected to Kevin Bacon at all?</a:t>
            </a:r>
            <a:endParaRPr/>
          </a:p>
          <a:p>
            <a:pPr indent="-101600" lvl="2" marL="11049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Among those who are, what’s the largest Bacon number?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57" name="Google Shape;157;p3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500">
                <a:latin typeface="Calibri"/>
                <a:ea typeface="Calibri"/>
                <a:cs typeface="Calibri"/>
                <a:sym typeface="Calibri"/>
              </a:rPr>
              <a:t>Roshni Iyer</a:t>
            </a:r>
            <a:endParaRPr b="1" sz="5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Vice President, CS-GSA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CS PhD student @ UCLA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&amp; CS Major from UC Berkeley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Graduate Researcher, ScAi Lab @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Research Interests: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Graph neural networks, knowledge graphs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for various applications</a:t>
            </a:r>
            <a:endParaRPr/>
          </a:p>
        </p:txBody>
      </p:sp>
      <p:pic>
        <p:nvPicPr>
          <p:cNvPr id="158" name="Google Shape;1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8325" y="3059375"/>
            <a:ext cx="3156049" cy="37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Theorem</a:t>
            </a:r>
            <a:endParaRPr/>
          </a:p>
        </p:txBody>
      </p:sp>
      <p:sp>
        <p:nvSpPr>
          <p:cNvPr id="316" name="Google Shape;316;p5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“Six Degrees” idea states that any two people selected at random are connected by at most 6 degrees.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Of course, there are some counterexamples, but they’re rare.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Same applies to Hollywood – which is why the game is called “Six Degrees of Kevin Bacon.”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Kevin Bacon</a:t>
            </a:r>
            <a:endParaRPr/>
          </a:p>
        </p:txBody>
      </p:sp>
      <p:sp>
        <p:nvSpPr>
          <p:cNvPr id="323" name="Google Shape;323;p5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Here’s a statistic about Kevin Bacon numbers for other actors:</a:t>
            </a:r>
            <a:endParaRPr/>
          </a:p>
          <a:p>
            <a:pPr indent="-101600" lvl="0" marL="26670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Bacon Number              # of People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24" name="Google Shape;3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0" y="3657600"/>
            <a:ext cx="5791199" cy="547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Kevin Bacon</a:t>
            </a:r>
            <a:endParaRPr/>
          </a:p>
        </p:txBody>
      </p:sp>
      <p:sp>
        <p:nvSpPr>
          <p:cNvPr id="331" name="Google Shape;331;p5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can we see from the table?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Most people have a Bacon number of 3.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Slightly less have a Bacon number of 2 and 4.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Bacon numbers higher than 4 are rare.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maximum is 10.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Kevin Bacon</a:t>
            </a:r>
            <a:endParaRPr/>
          </a:p>
        </p:txBody>
      </p:sp>
      <p:sp>
        <p:nvSpPr>
          <p:cNvPr id="338" name="Google Shape;338;p5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You can replace Bacon with other actors to see who makes a good “center” for connections.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Try it out: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http://oracleofbacon.org/cgi-bin/center-cgi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Kevin Bacon	</a:t>
            </a:r>
            <a:endParaRPr/>
          </a:p>
        </p:txBody>
      </p:sp>
      <p:sp>
        <p:nvSpPr>
          <p:cNvPr id="345" name="Google Shape;345;p6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does it mean to be a good “center?”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For example, we see that Tom Cruise has an average number of 2.976 while Bacon has an average of 3.026. Who’s better?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Try out your favorite actor. Who picked the best center?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46" name="Google Shape;34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0600" y="5562600"/>
            <a:ext cx="2789363" cy="282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1400" y="4902200"/>
            <a:ext cx="3581400" cy="432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about the world of science?</a:t>
            </a:r>
            <a:endParaRPr/>
          </a:p>
        </p:txBody>
      </p:sp>
      <p:sp>
        <p:nvSpPr>
          <p:cNvPr id="353" name="Google Shape;353;p6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Erdős numbers: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600" y="2822172"/>
            <a:ext cx="8135385" cy="606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Erdős numbers</a:t>
            </a:r>
            <a:endParaRPr/>
          </a:p>
        </p:txBody>
      </p:sp>
      <p:sp>
        <p:nvSpPr>
          <p:cNvPr id="361" name="Google Shape;361;p6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Describes the "collaborative distance" between mathematician Paul </a:t>
            </a:r>
            <a:r>
              <a:rPr b="1"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Erdős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another person, as measured by authorship of mathematical papers. </a:t>
            </a:r>
            <a:endParaRPr/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75" y="3326275"/>
            <a:ext cx="8595499" cy="55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your Erdos number?</a:t>
            </a:r>
            <a:endParaRPr/>
          </a:p>
        </p:txBody>
      </p:sp>
      <p:sp>
        <p:nvSpPr>
          <p:cNvPr id="368" name="Google Shape;368;p6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Roshni Iyer (instructor of this module): 2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369" name="Google Shape;369;p63"/>
          <p:cNvSpPr/>
          <p:nvPr/>
        </p:nvSpPr>
        <p:spPr>
          <a:xfrm>
            <a:off x="5264439" y="3245535"/>
            <a:ext cx="2667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Paul Erdős</a:t>
            </a:r>
            <a:endParaRPr sz="3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0" name="Google Shape;370;p63"/>
          <p:cNvSpPr/>
          <p:nvPr/>
        </p:nvSpPr>
        <p:spPr>
          <a:xfrm>
            <a:off x="4521200" y="4219672"/>
            <a:ext cx="3810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Satish Rao</a:t>
            </a:r>
            <a:endParaRPr sz="3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1" name="Google Shape;371;p63"/>
          <p:cNvSpPr/>
          <p:nvPr/>
        </p:nvSpPr>
        <p:spPr>
          <a:xfrm>
            <a:off x="4140200" y="5257533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Roshni Iyer</a:t>
            </a:r>
            <a:endParaRPr sz="3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63"/>
          <p:cNvSpPr txBox="1"/>
          <p:nvPr/>
        </p:nvSpPr>
        <p:spPr>
          <a:xfrm>
            <a:off x="439437" y="8361406"/>
            <a:ext cx="599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Compute: </a:t>
            </a:r>
            <a:r>
              <a:rPr lang="en-US" sz="24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https://oakland.edu/enp/compute/</a:t>
            </a:r>
            <a:endParaRPr sz="2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Larger networks</a:t>
            </a:r>
            <a:endParaRPr/>
          </a:p>
        </p:txBody>
      </p:sp>
      <p:sp>
        <p:nvSpPr>
          <p:cNvPr id="379" name="Google Shape;379;p6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saw, from the Kevin Bacon game, that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1. Hollywood has about 1 million actors.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2. Most of them can be related to each other within 4 connections.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about all the people in the US?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Population is about 300 million.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Q: About how many connections on average between two random people?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(Note: define connection here as “being acquainted with.”)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Larger Networks</a:t>
            </a:r>
            <a:endParaRPr/>
          </a:p>
        </p:txBody>
      </p:sp>
      <p:sp>
        <p:nvSpPr>
          <p:cNvPr id="386" name="Google Shape;386;p6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“Six Degrees” Theorem still applies!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So, if we pick two random people in the US, using a chain of “friends of friends”, we should be able to connect them within 6 connections.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Studied by the famous psychologist Stanley Milgram in his “Small world experiment” in the 1960’s.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Easily recreated today using Facebook!</a:t>
            </a:r>
            <a:endParaRPr/>
          </a:p>
        </p:txBody>
      </p:sp>
      <p:pic>
        <p:nvPicPr>
          <p:cNvPr descr="http://www.famouspsychologists.org/psychologists/stanley-milgram.jpg" id="387" name="Google Shape;38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800" y="5334000"/>
            <a:ext cx="4267200" cy="3093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4/4a/Six_degrees_of_separation.svg/800px-Six_degrees_of_separation.svg.png" id="388" name="Google Shape;38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200" y="6126708"/>
            <a:ext cx="4441824" cy="333137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5"/>
          <p:cNvSpPr/>
          <p:nvPr/>
        </p:nvSpPr>
        <p:spPr>
          <a:xfrm>
            <a:off x="7721600" y="8427721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Stanley Milgram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1462" y="5974308"/>
            <a:ext cx="3543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500">
                <a:latin typeface="Calibri"/>
                <a:ea typeface="Calibri"/>
                <a:cs typeface="Calibri"/>
                <a:sym typeface="Calibri"/>
              </a:rPr>
              <a:t>Swapnil Sayan Saha</a:t>
            </a:r>
            <a:endParaRPr b="1" sz="5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ECE PhD @ UCLA,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ECE MS from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EEE Major from UofDhaka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GSR @ NESL,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Entering Event’s Director, EGSA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Research Interests: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93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Applied AI, Embedded Systems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39"/>
          <p:cNvPicPr preferRelativeResize="0"/>
          <p:nvPr/>
        </p:nvPicPr>
        <p:blipFill rotWithShape="1">
          <a:blip r:embed="rId3">
            <a:alphaModFix/>
          </a:blip>
          <a:srcRect b="28253" l="12325" r="11916" t="0"/>
          <a:stretch/>
        </p:blipFill>
        <p:spPr>
          <a:xfrm>
            <a:off x="7830025" y="2620375"/>
            <a:ext cx="3801877" cy="45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“Six degrees” Theorem</a:t>
            </a:r>
            <a:endParaRPr/>
          </a:p>
        </p:txBody>
      </p:sp>
      <p:sp>
        <p:nvSpPr>
          <p:cNvPr id="397" name="Google Shape;397;p6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 what’s useful about it? Applications?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One example: Insurance companies request customers to provide 5 referrals in order to expand their business.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Come up with another example.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</a:t>
            </a:r>
            <a:endParaRPr/>
          </a:p>
        </p:txBody>
      </p:sp>
      <p:sp>
        <p:nvSpPr>
          <p:cNvPr id="404" name="Google Shape;404;p6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We’ve talked about networks, connections, “distances”, etc…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Now it’s time to describe the math behind this.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This domain is called “graph theory.”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PetersenGraphEmbedding.gif" id="405" name="Google Shape;40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600" y="4724400"/>
            <a:ext cx="6438900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Graphs</a:t>
            </a:r>
            <a:endParaRPr/>
          </a:p>
        </p:txBody>
      </p:sp>
      <p:sp>
        <p:nvSpPr>
          <p:cNvPr id="412" name="Google Shape;412;p6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graph is made up of “nodes” and “edges.”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Nodes are denoted by a dot/vertex.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Edges connect two nodes.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two nodes have an edge between them, they are “adjacent” or “neighbors.</a:t>
            </a:r>
            <a:r>
              <a:rPr lang="en-US"/>
              <a:t>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graph_theory.gif" id="413" name="Google Shape;41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800" y="5334000"/>
            <a:ext cx="3632200" cy="23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Degrees</a:t>
            </a:r>
            <a:endParaRPr/>
          </a:p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number of edges coming out of a node is called its “degree.”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Sometimes degree is specified to be </a:t>
            </a:r>
            <a:r>
              <a:rPr b="1" i="1" lang="en-US">
                <a:latin typeface="Calibri"/>
                <a:ea typeface="Calibri"/>
                <a:cs typeface="Calibri"/>
                <a:sym typeface="Calibri"/>
              </a:rPr>
              <a:t>out-degree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(outgoing edges) or </a:t>
            </a:r>
            <a:r>
              <a:rPr b="1" i="1" lang="en-US">
                <a:latin typeface="Calibri"/>
                <a:ea typeface="Calibri"/>
                <a:cs typeface="Calibri"/>
                <a:sym typeface="Calibri"/>
              </a:rPr>
              <a:t>in-degree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(incoming edges).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are the in-degrees &amp; out-degrees of the nodes in the graph below?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nodes have same degree: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regular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graph. If not,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irregular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rgbClr val="02AAE9"/>
              </a:buClr>
              <a:buSzPts val="2600"/>
              <a:buChar char="•"/>
            </a:pPr>
            <a:r>
              <a:rPr lang="en-US">
                <a:solidFill>
                  <a:srgbClr val="02AAE9"/>
                </a:solidFill>
                <a:latin typeface="Calibri"/>
                <a:ea typeface="Calibri"/>
                <a:cs typeface="Calibri"/>
                <a:sym typeface="Calibri"/>
              </a:rPr>
              <a:t>Q: Are complete graphs (maximally connected graphs) regular or irregular? </a:t>
            </a:r>
            <a:endParaRPr>
              <a:solidFill>
                <a:srgbClr val="02AAE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421" name="Google Shape;42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0" y="4953000"/>
            <a:ext cx="4141492" cy="3967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_theory.gif" id="422" name="Google Shape;42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0" y="5486400"/>
            <a:ext cx="4780131" cy="312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Degrees</a:t>
            </a:r>
            <a:endParaRPr/>
          </a:p>
        </p:txBody>
      </p:sp>
      <p:sp>
        <p:nvSpPr>
          <p:cNvPr id="429" name="Google Shape;429;p7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the relationship between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vertex degrees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edges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Give the relationship described above.</a:t>
            </a:r>
            <a:endParaRPr/>
          </a:p>
          <a:p>
            <a:pPr indent="0" lvl="1" marL="393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(hint: think about the sum of all the degrees and the number of edges.)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430" name="Google Shape;43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600" y="4038600"/>
            <a:ext cx="45339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437" name="Google Shape;437;p7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Enumerate ordered pairs (i,j) in the graph, where i and j is connected by an edge. 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Count by vertices: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If node i has degree di, then there are di ordered pairs of of (i,j)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number of ordered pairs=sum of degrees of all nodes</a:t>
            </a:r>
            <a:endParaRPr/>
          </a:p>
          <a:p>
            <a:pPr indent="-114300" lvl="0" marL="2667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Count by edges: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If (i,j) is an edge, then both (i,j) and (j,i) are ordered pairs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number of ordered pairs=2 times number of edges</a:t>
            </a:r>
            <a:endParaRPr/>
          </a:p>
          <a:p>
            <a:pPr indent="-114300" lvl="1" marL="6604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266700" lvl="1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Sum of degrees of all nodes=2 times number of edges</a:t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Connectivity</a:t>
            </a:r>
            <a:endParaRPr/>
          </a:p>
        </p:txBody>
      </p:sp>
      <p:sp>
        <p:nvSpPr>
          <p:cNvPr id="444" name="Google Shape;444;p7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series of edges is called a “path.”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there exists a path between two nodes, the two nodes are “connected.”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every pair of nodes in a graph is connected, the entire graph is “connected”, otherwise it is “disconnected”.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disconnected graph can be divided into multiple connected components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Connected graph has only 1 connected component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image006.gif" id="445" name="Google Shape;44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200" y="5715000"/>
            <a:ext cx="54864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452" name="Google Shape;452;p7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53" name="Google Shape;453;p73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4" name="Google Shape;454;p73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5" name="Google Shape;455;p73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6" name="Google Shape;456;p73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7" name="Google Shape;457;p73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8" name="Google Shape;458;p73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73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0" name="Google Shape;460;p73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1" name="Google Shape;461;p73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2" name="Google Shape;462;p73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3" name="Google Shape;463;p73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64" name="Google Shape;464;p73"/>
          <p:cNvCxnSpPr>
            <a:stCxn id="453" idx="6"/>
            <a:endCxn id="454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p73"/>
          <p:cNvCxnSpPr>
            <a:stCxn id="453" idx="4"/>
            <a:endCxn id="455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73"/>
          <p:cNvCxnSpPr>
            <a:stCxn id="459" idx="3"/>
            <a:endCxn id="455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73"/>
          <p:cNvCxnSpPr>
            <a:stCxn id="455" idx="5"/>
            <a:endCxn id="457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73"/>
          <p:cNvCxnSpPr>
            <a:stCxn id="454" idx="5"/>
            <a:endCxn id="459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73"/>
          <p:cNvCxnSpPr>
            <a:stCxn id="454" idx="6"/>
            <a:endCxn id="456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73"/>
          <p:cNvCxnSpPr>
            <a:stCxn id="459" idx="5"/>
            <a:endCxn id="458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73"/>
          <p:cNvCxnSpPr>
            <a:stCxn id="457" idx="6"/>
            <a:endCxn id="458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73"/>
          <p:cNvCxnSpPr>
            <a:stCxn id="456" idx="5"/>
            <a:endCxn id="460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73"/>
          <p:cNvCxnSpPr>
            <a:stCxn id="458" idx="6"/>
            <a:endCxn id="460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73"/>
          <p:cNvCxnSpPr>
            <a:stCxn id="458" idx="5"/>
            <a:endCxn id="461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73"/>
          <p:cNvCxnSpPr>
            <a:stCxn id="460" idx="5"/>
            <a:endCxn id="463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73"/>
          <p:cNvCxnSpPr>
            <a:stCxn id="461" idx="6"/>
            <a:endCxn id="463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73"/>
          <p:cNvCxnSpPr>
            <a:stCxn id="462" idx="3"/>
            <a:endCxn id="460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484" name="Google Shape;484;p7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85" name="Google Shape;485;p74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6" name="Google Shape;486;p74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74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9" name="Google Shape;489;p74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0" name="Google Shape;490;p74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4" name="Google Shape;494;p74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96" name="Google Shape;496;p74"/>
          <p:cNvCxnSpPr>
            <a:stCxn id="485" idx="6"/>
            <a:endCxn id="486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7" name="Google Shape;497;p74"/>
          <p:cNvCxnSpPr>
            <a:stCxn id="485" idx="4"/>
            <a:endCxn id="487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8" name="Google Shape;498;p74"/>
          <p:cNvCxnSpPr>
            <a:stCxn id="491" idx="3"/>
            <a:endCxn id="487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9" name="Google Shape;499;p74"/>
          <p:cNvCxnSpPr>
            <a:stCxn id="487" idx="5"/>
            <a:endCxn id="489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74"/>
          <p:cNvCxnSpPr>
            <a:stCxn id="486" idx="5"/>
            <a:endCxn id="491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74"/>
          <p:cNvCxnSpPr>
            <a:stCxn id="486" idx="6"/>
            <a:endCxn id="488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74"/>
          <p:cNvCxnSpPr>
            <a:stCxn id="491" idx="5"/>
            <a:endCxn id="490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74"/>
          <p:cNvCxnSpPr>
            <a:stCxn id="489" idx="6"/>
            <a:endCxn id="490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74"/>
          <p:cNvCxnSpPr>
            <a:stCxn id="488" idx="5"/>
            <a:endCxn id="492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74"/>
          <p:cNvCxnSpPr>
            <a:stCxn id="490" idx="6"/>
            <a:endCxn id="492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74"/>
          <p:cNvCxnSpPr>
            <a:stCxn id="490" idx="5"/>
            <a:endCxn id="493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74"/>
          <p:cNvCxnSpPr>
            <a:stCxn id="492" idx="5"/>
            <a:endCxn id="495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p74"/>
          <p:cNvCxnSpPr>
            <a:stCxn id="493" idx="6"/>
            <a:endCxn id="495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Google Shape;509;p74"/>
          <p:cNvCxnSpPr>
            <a:stCxn id="494" idx="3"/>
            <a:endCxn id="492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516" name="Google Shape;516;p7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517" name="Google Shape;517;p75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75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9" name="Google Shape;519;p75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0" name="Google Shape;520;p75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1" name="Google Shape;521;p75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2" name="Google Shape;522;p75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3" name="Google Shape;523;p75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4" name="Google Shape;524;p75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5" name="Google Shape;525;p75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6" name="Google Shape;526;p75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7" name="Google Shape;527;p75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28" name="Google Shape;528;p75"/>
          <p:cNvCxnSpPr>
            <a:stCxn id="517" idx="6"/>
            <a:endCxn id="518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6868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p75"/>
          <p:cNvCxnSpPr>
            <a:stCxn id="517" idx="4"/>
            <a:endCxn id="519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6868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75"/>
          <p:cNvCxnSpPr>
            <a:stCxn id="523" idx="3"/>
            <a:endCxn id="519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75"/>
          <p:cNvCxnSpPr>
            <a:stCxn id="519" idx="5"/>
            <a:endCxn id="521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75"/>
          <p:cNvCxnSpPr>
            <a:stCxn id="518" idx="5"/>
            <a:endCxn id="523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75"/>
          <p:cNvCxnSpPr>
            <a:stCxn id="518" idx="6"/>
            <a:endCxn id="520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75"/>
          <p:cNvCxnSpPr>
            <a:stCxn id="523" idx="5"/>
            <a:endCxn id="522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75"/>
          <p:cNvCxnSpPr>
            <a:stCxn id="521" idx="6"/>
            <a:endCxn id="522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6" name="Google Shape;536;p75"/>
          <p:cNvCxnSpPr>
            <a:stCxn id="520" idx="5"/>
            <a:endCxn id="524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7" name="Google Shape;537;p75"/>
          <p:cNvCxnSpPr>
            <a:stCxn id="522" idx="6"/>
            <a:endCxn id="524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75"/>
          <p:cNvCxnSpPr>
            <a:stCxn id="522" idx="5"/>
            <a:endCxn id="525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p75"/>
          <p:cNvCxnSpPr>
            <a:stCxn id="524" idx="5"/>
            <a:endCxn id="527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Google Shape;540;p75"/>
          <p:cNvCxnSpPr>
            <a:stCxn id="525" idx="6"/>
            <a:endCxn id="527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75"/>
          <p:cNvCxnSpPr>
            <a:stCxn id="526" idx="3"/>
            <a:endCxn id="524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5500">
                <a:latin typeface="Calibri"/>
                <a:ea typeface="Calibri"/>
                <a:cs typeface="Calibri"/>
                <a:sym typeface="Calibri"/>
              </a:rPr>
              <a:t>Debarnab Mitra</a:t>
            </a:r>
            <a:endParaRPr b="1" sz="5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ECE PhD @ UCLA,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ECE MS from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EE Major from IIT Bombay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GSR @ LORIS, UCLA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Research Interests: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93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 Theory, Blockchains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070" y="2644325"/>
            <a:ext cx="4129931" cy="481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548" name="Google Shape;548;p7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549" name="Google Shape;549;p76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0" name="Google Shape;550;p76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1" name="Google Shape;551;p76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2" name="Google Shape;552;p76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3" name="Google Shape;553;p76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4" name="Google Shape;554;p76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5" name="Google Shape;555;p76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6" name="Google Shape;556;p76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7" name="Google Shape;557;p76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8" name="Google Shape;558;p76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9" name="Google Shape;559;p76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60" name="Google Shape;560;p76"/>
          <p:cNvCxnSpPr>
            <a:stCxn id="549" idx="6"/>
            <a:endCxn id="550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1" name="Google Shape;561;p76"/>
          <p:cNvCxnSpPr>
            <a:stCxn id="549" idx="4"/>
            <a:endCxn id="551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2" name="Google Shape;562;p76"/>
          <p:cNvCxnSpPr>
            <a:stCxn id="555" idx="3"/>
            <a:endCxn id="551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76"/>
          <p:cNvCxnSpPr>
            <a:stCxn id="551" idx="5"/>
            <a:endCxn id="553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4" name="Google Shape;564;p76"/>
          <p:cNvCxnSpPr>
            <a:stCxn id="550" idx="5"/>
            <a:endCxn id="555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p76"/>
          <p:cNvCxnSpPr>
            <a:stCxn id="550" idx="6"/>
            <a:endCxn id="552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6" name="Google Shape;566;p76"/>
          <p:cNvCxnSpPr>
            <a:stCxn id="555" idx="5"/>
            <a:endCxn id="554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76"/>
          <p:cNvCxnSpPr>
            <a:stCxn id="553" idx="6"/>
            <a:endCxn id="554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76"/>
          <p:cNvCxnSpPr>
            <a:stCxn id="552" idx="5"/>
            <a:endCxn id="556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76"/>
          <p:cNvCxnSpPr>
            <a:stCxn id="554" idx="6"/>
            <a:endCxn id="556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0" name="Google Shape;570;p76"/>
          <p:cNvCxnSpPr>
            <a:stCxn id="554" idx="5"/>
            <a:endCxn id="557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1" name="Google Shape;571;p76"/>
          <p:cNvCxnSpPr>
            <a:stCxn id="556" idx="5"/>
            <a:endCxn id="559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2" name="Google Shape;572;p76"/>
          <p:cNvCxnSpPr>
            <a:stCxn id="557" idx="6"/>
            <a:endCxn id="559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p76"/>
          <p:cNvCxnSpPr>
            <a:stCxn id="558" idx="3"/>
            <a:endCxn id="556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580" name="Google Shape;580;p7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581" name="Google Shape;581;p77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2" name="Google Shape;582;p77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3" name="Google Shape;583;p77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4" name="Google Shape;584;p77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5" name="Google Shape;585;p77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6" name="Google Shape;586;p77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77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8" name="Google Shape;588;p77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9" name="Google Shape;589;p77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77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77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92" name="Google Shape;592;p77"/>
          <p:cNvCxnSpPr>
            <a:stCxn id="581" idx="6"/>
            <a:endCxn id="582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3" name="Google Shape;593;p77"/>
          <p:cNvCxnSpPr>
            <a:stCxn id="581" idx="4"/>
            <a:endCxn id="583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4" name="Google Shape;594;p77"/>
          <p:cNvCxnSpPr>
            <a:stCxn id="587" idx="3"/>
            <a:endCxn id="583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5" name="Google Shape;595;p77"/>
          <p:cNvCxnSpPr>
            <a:stCxn id="583" idx="5"/>
            <a:endCxn id="585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p77"/>
          <p:cNvCxnSpPr>
            <a:stCxn id="582" idx="5"/>
            <a:endCxn id="587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7" name="Google Shape;597;p77"/>
          <p:cNvCxnSpPr>
            <a:stCxn id="582" idx="6"/>
            <a:endCxn id="584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77"/>
          <p:cNvCxnSpPr>
            <a:stCxn id="587" idx="5"/>
            <a:endCxn id="586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77"/>
          <p:cNvCxnSpPr>
            <a:stCxn id="585" idx="6"/>
            <a:endCxn id="586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77"/>
          <p:cNvCxnSpPr>
            <a:stCxn id="584" idx="5"/>
            <a:endCxn id="588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77"/>
          <p:cNvCxnSpPr>
            <a:stCxn id="586" idx="6"/>
            <a:endCxn id="588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77"/>
          <p:cNvCxnSpPr>
            <a:stCxn id="586" idx="5"/>
            <a:endCxn id="589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77"/>
          <p:cNvCxnSpPr>
            <a:stCxn id="588" idx="5"/>
            <a:endCxn id="591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77"/>
          <p:cNvCxnSpPr>
            <a:stCxn id="589" idx="6"/>
            <a:endCxn id="591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77"/>
          <p:cNvCxnSpPr>
            <a:stCxn id="590" idx="3"/>
            <a:endCxn id="588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612" name="Google Shape;612;p78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613" name="Google Shape;613;p78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4" name="Google Shape;614;p78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5" name="Google Shape;615;p78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6" name="Google Shape;616;p78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7" name="Google Shape;617;p78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8" name="Google Shape;618;p78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9" name="Google Shape;619;p78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0" name="Google Shape;620;p78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78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2" name="Google Shape;622;p78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3" name="Google Shape;623;p78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4" name="Google Shape;624;p78"/>
          <p:cNvCxnSpPr>
            <a:stCxn id="613" idx="6"/>
            <a:endCxn id="614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5" name="Google Shape;625;p78"/>
          <p:cNvCxnSpPr>
            <a:stCxn id="613" idx="4"/>
            <a:endCxn id="615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p78"/>
          <p:cNvCxnSpPr>
            <a:stCxn id="619" idx="3"/>
            <a:endCxn id="615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78"/>
          <p:cNvCxnSpPr>
            <a:stCxn id="615" idx="5"/>
            <a:endCxn id="617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78"/>
          <p:cNvCxnSpPr>
            <a:stCxn id="614" idx="5"/>
            <a:endCxn id="619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78"/>
          <p:cNvCxnSpPr>
            <a:stCxn id="614" idx="6"/>
            <a:endCxn id="616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78"/>
          <p:cNvCxnSpPr>
            <a:stCxn id="619" idx="5"/>
            <a:endCxn id="618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" name="Google Shape;631;p78"/>
          <p:cNvCxnSpPr>
            <a:stCxn id="617" idx="6"/>
            <a:endCxn id="618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p78"/>
          <p:cNvCxnSpPr>
            <a:stCxn id="616" idx="5"/>
            <a:endCxn id="620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3" name="Google Shape;633;p78"/>
          <p:cNvCxnSpPr>
            <a:stCxn id="618" idx="6"/>
            <a:endCxn id="620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4" name="Google Shape;634;p78"/>
          <p:cNvCxnSpPr>
            <a:stCxn id="618" idx="5"/>
            <a:endCxn id="621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5" name="Google Shape;635;p78"/>
          <p:cNvCxnSpPr>
            <a:stCxn id="620" idx="5"/>
            <a:endCxn id="623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78"/>
          <p:cNvCxnSpPr>
            <a:stCxn id="621" idx="6"/>
            <a:endCxn id="623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7" name="Google Shape;637;p78"/>
          <p:cNvCxnSpPr>
            <a:stCxn id="622" idx="3"/>
            <a:endCxn id="620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the shortest path between two nodes?</a:t>
            </a:r>
            <a:endParaRPr/>
          </a:p>
        </p:txBody>
      </p:sp>
      <p:sp>
        <p:nvSpPr>
          <p:cNvPr id="644" name="Google Shape;644;p79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645" name="Google Shape;645;p79"/>
          <p:cNvSpPr/>
          <p:nvPr/>
        </p:nvSpPr>
        <p:spPr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6" name="Google Shape;646;p79"/>
          <p:cNvSpPr/>
          <p:nvPr/>
        </p:nvSpPr>
        <p:spPr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7" name="Google Shape;647;p79"/>
          <p:cNvSpPr/>
          <p:nvPr/>
        </p:nvSpPr>
        <p:spPr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8" name="Google Shape;648;p79"/>
          <p:cNvSpPr/>
          <p:nvPr/>
        </p:nvSpPr>
        <p:spPr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9" name="Google Shape;649;p79"/>
          <p:cNvSpPr/>
          <p:nvPr/>
        </p:nvSpPr>
        <p:spPr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0" name="Google Shape;650;p79"/>
          <p:cNvSpPr/>
          <p:nvPr/>
        </p:nvSpPr>
        <p:spPr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1" name="Google Shape;651;p79"/>
          <p:cNvSpPr/>
          <p:nvPr/>
        </p:nvSpPr>
        <p:spPr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2" name="Google Shape;652;p79"/>
          <p:cNvSpPr/>
          <p:nvPr/>
        </p:nvSpPr>
        <p:spPr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3" name="Google Shape;653;p79"/>
          <p:cNvSpPr/>
          <p:nvPr/>
        </p:nvSpPr>
        <p:spPr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4" name="Google Shape;654;p79"/>
          <p:cNvSpPr/>
          <p:nvPr/>
        </p:nvSpPr>
        <p:spPr>
          <a:xfrm>
            <a:off x="9467850" y="3112770"/>
            <a:ext cx="304800" cy="3048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5" name="Google Shape;655;p79"/>
          <p:cNvSpPr/>
          <p:nvPr/>
        </p:nvSpPr>
        <p:spPr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56" name="Google Shape;656;p79"/>
          <p:cNvCxnSpPr>
            <a:stCxn id="645" idx="6"/>
            <a:endCxn id="646" idx="2"/>
          </p:cNvCxnSpPr>
          <p:nvPr/>
        </p:nvCxnSpPr>
        <p:spPr>
          <a:xfrm>
            <a:off x="2692400" y="3276600"/>
            <a:ext cx="1371600" cy="121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79"/>
          <p:cNvCxnSpPr>
            <a:stCxn id="645" idx="4"/>
            <a:endCxn id="647" idx="0"/>
          </p:cNvCxnSpPr>
          <p:nvPr/>
        </p:nvCxnSpPr>
        <p:spPr>
          <a:xfrm>
            <a:off x="2540000" y="3429000"/>
            <a:ext cx="177900" cy="1447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79"/>
          <p:cNvCxnSpPr>
            <a:stCxn id="651" idx="3"/>
            <a:endCxn id="647" idx="6"/>
          </p:cNvCxnSpPr>
          <p:nvPr/>
        </p:nvCxnSpPr>
        <p:spPr>
          <a:xfrm flipH="1">
            <a:off x="2870257" y="4801683"/>
            <a:ext cx="1538100" cy="227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9" name="Google Shape;659;p79"/>
          <p:cNvCxnSpPr>
            <a:stCxn id="647" idx="5"/>
            <a:endCxn id="649" idx="1"/>
          </p:cNvCxnSpPr>
          <p:nvPr/>
        </p:nvCxnSpPr>
        <p:spPr>
          <a:xfrm>
            <a:off x="2825563" y="5136963"/>
            <a:ext cx="1587900" cy="1021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79"/>
          <p:cNvCxnSpPr>
            <a:stCxn id="646" idx="5"/>
            <a:endCxn id="651" idx="0"/>
          </p:cNvCxnSpPr>
          <p:nvPr/>
        </p:nvCxnSpPr>
        <p:spPr>
          <a:xfrm>
            <a:off x="4324163" y="3506283"/>
            <a:ext cx="192000" cy="1035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79"/>
          <p:cNvCxnSpPr>
            <a:stCxn id="646" idx="6"/>
            <a:endCxn id="648" idx="2"/>
          </p:cNvCxnSpPr>
          <p:nvPr/>
        </p:nvCxnSpPr>
        <p:spPr>
          <a:xfrm flipH="1" rot="10800000">
            <a:off x="4368800" y="2987820"/>
            <a:ext cx="2133600" cy="4107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79"/>
          <p:cNvCxnSpPr>
            <a:stCxn id="651" idx="5"/>
            <a:endCxn id="650" idx="2"/>
          </p:cNvCxnSpPr>
          <p:nvPr/>
        </p:nvCxnSpPr>
        <p:spPr>
          <a:xfrm>
            <a:off x="4623883" y="4801683"/>
            <a:ext cx="1599000" cy="80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79"/>
          <p:cNvCxnSpPr>
            <a:stCxn id="649" idx="6"/>
            <a:endCxn id="650" idx="3"/>
          </p:cNvCxnSpPr>
          <p:nvPr/>
        </p:nvCxnSpPr>
        <p:spPr>
          <a:xfrm flipH="1" rot="10800000">
            <a:off x="4673600" y="5714780"/>
            <a:ext cx="1593900" cy="551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79"/>
          <p:cNvCxnSpPr>
            <a:stCxn id="648" idx="5"/>
            <a:endCxn id="652" idx="1"/>
          </p:cNvCxnSpPr>
          <p:nvPr/>
        </p:nvCxnSpPr>
        <p:spPr>
          <a:xfrm>
            <a:off x="6762563" y="3095438"/>
            <a:ext cx="1590300" cy="1185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79"/>
          <p:cNvCxnSpPr>
            <a:stCxn id="650" idx="6"/>
            <a:endCxn id="652" idx="3"/>
          </p:cNvCxnSpPr>
          <p:nvPr/>
        </p:nvCxnSpPr>
        <p:spPr>
          <a:xfrm flipH="1" rot="10800000">
            <a:off x="6527800" y="4496750"/>
            <a:ext cx="1825200" cy="1110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6" name="Google Shape;666;p79"/>
          <p:cNvCxnSpPr>
            <a:stCxn id="650" idx="5"/>
            <a:endCxn id="653" idx="2"/>
          </p:cNvCxnSpPr>
          <p:nvPr/>
        </p:nvCxnSpPr>
        <p:spPr>
          <a:xfrm>
            <a:off x="6483163" y="5714813"/>
            <a:ext cx="1520400" cy="739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79"/>
          <p:cNvCxnSpPr>
            <a:stCxn id="652" idx="5"/>
            <a:endCxn id="655" idx="1"/>
          </p:cNvCxnSpPr>
          <p:nvPr/>
        </p:nvCxnSpPr>
        <p:spPr>
          <a:xfrm>
            <a:off x="8568503" y="4496883"/>
            <a:ext cx="1407600" cy="1006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8" name="Google Shape;668;p79"/>
          <p:cNvCxnSpPr>
            <a:stCxn id="653" idx="6"/>
            <a:endCxn id="655" idx="2"/>
          </p:cNvCxnSpPr>
          <p:nvPr/>
        </p:nvCxnSpPr>
        <p:spPr>
          <a:xfrm flipH="1" rot="10800000">
            <a:off x="8308340" y="5610840"/>
            <a:ext cx="1623000" cy="843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9" name="Google Shape;669;p79"/>
          <p:cNvCxnSpPr>
            <a:stCxn id="654" idx="3"/>
            <a:endCxn id="652" idx="7"/>
          </p:cNvCxnSpPr>
          <p:nvPr/>
        </p:nvCxnSpPr>
        <p:spPr>
          <a:xfrm flipH="1">
            <a:off x="8568387" y="3372933"/>
            <a:ext cx="944100" cy="908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Cycles</a:t>
            </a:r>
            <a:endParaRPr/>
          </a:p>
        </p:txBody>
      </p:sp>
      <p:sp>
        <p:nvSpPr>
          <p:cNvPr id="676" name="Google Shape;676;p8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series of edges (a path) starting and ending in the same node is called a “cycle.”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rgbClr val="02AAE9"/>
              </a:buClr>
              <a:buSzPts val="2600"/>
              <a:buChar char="•"/>
            </a:pPr>
            <a:r>
              <a:rPr lang="en-US">
                <a:solidFill>
                  <a:srgbClr val="02AAE9"/>
                </a:solidFill>
                <a:latin typeface="Calibri"/>
                <a:ea typeface="Calibri"/>
                <a:cs typeface="Calibri"/>
                <a:sym typeface="Calibri"/>
              </a:rPr>
              <a:t>Q: Which graphs have cycles? If so, how many cycles are there? </a:t>
            </a:r>
            <a:endParaRPr>
              <a:solidFill>
                <a:srgbClr val="02AAE9"/>
              </a:solidFill>
            </a:endParaRPr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542px-graph_theory_tree.svg.png" id="677" name="Google Shape;67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4678591"/>
            <a:ext cx="3213101" cy="3551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TEX.GIF" id="678" name="Google Shape;67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0" y="4089400"/>
            <a:ext cx="6769100" cy="4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Trees</a:t>
            </a:r>
            <a:endParaRPr/>
          </a:p>
        </p:txBody>
      </p:sp>
      <p:sp>
        <p:nvSpPr>
          <p:cNvPr id="685" name="Google Shape;685;p8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connected graph with no cycles is called a “tree”.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we remove “connected” from this definition, the graph will be called a “forest”.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If we have a tree with n nodes, how many edges will it have?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(hint: draw some small examples of trees and see what you get.)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silverlight-diagram-RadialTreeLayout.png" id="686" name="Google Shape;68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168" y="4840574"/>
            <a:ext cx="4037407" cy="402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693" name="Google Shape;693;p8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694" name="Google Shape;694;p82"/>
          <p:cNvSpPr/>
          <p:nvPr/>
        </p:nvSpPr>
        <p:spPr>
          <a:xfrm>
            <a:off x="2616200" y="46482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5" name="Google Shape;695;p82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6" name="Google Shape;696;p82"/>
          <p:cNvCxnSpPr>
            <a:stCxn id="694" idx="6"/>
            <a:endCxn id="695" idx="2"/>
          </p:cNvCxnSpPr>
          <p:nvPr/>
        </p:nvCxnSpPr>
        <p:spPr>
          <a:xfrm flipH="1" rot="10800000">
            <a:off x="2997200" y="4648200"/>
            <a:ext cx="1066800" cy="190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7" name="Google Shape;697;p82"/>
          <p:cNvSpPr/>
          <p:nvPr/>
        </p:nvSpPr>
        <p:spPr>
          <a:xfrm>
            <a:off x="2047240" y="58674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8" name="Google Shape;698;p82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9" name="Google Shape;699;p82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0" name="Google Shape;700;p82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1" name="Google Shape;701;p82"/>
          <p:cNvSpPr/>
          <p:nvPr/>
        </p:nvSpPr>
        <p:spPr>
          <a:xfrm>
            <a:off x="8592820" y="67818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2" name="Google Shape;702;p82"/>
          <p:cNvSpPr/>
          <p:nvPr/>
        </p:nvSpPr>
        <p:spPr>
          <a:xfrm>
            <a:off x="10005060" y="5334000"/>
            <a:ext cx="381000" cy="3810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03" name="Google Shape;703;p82"/>
          <p:cNvCxnSpPr>
            <a:endCxn id="698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82"/>
          <p:cNvCxnSpPr>
            <a:stCxn id="697" idx="6"/>
            <a:endCxn id="699" idx="1"/>
          </p:cNvCxnSpPr>
          <p:nvPr/>
        </p:nvCxnSpPr>
        <p:spPr>
          <a:xfrm>
            <a:off x="2428240" y="6057900"/>
            <a:ext cx="2453700" cy="1313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82"/>
          <p:cNvCxnSpPr>
            <a:stCxn id="699" idx="7"/>
            <a:endCxn id="698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82"/>
          <p:cNvCxnSpPr>
            <a:stCxn id="698" idx="6"/>
            <a:endCxn id="700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82"/>
          <p:cNvCxnSpPr>
            <a:stCxn id="700" idx="6"/>
            <a:endCxn id="702" idx="1"/>
          </p:cNvCxnSpPr>
          <p:nvPr/>
        </p:nvCxnSpPr>
        <p:spPr>
          <a:xfrm>
            <a:off x="8788400" y="4648200"/>
            <a:ext cx="1272600" cy="741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82"/>
          <p:cNvCxnSpPr>
            <a:stCxn id="701" idx="0"/>
            <a:endCxn id="700" idx="5"/>
          </p:cNvCxnSpPr>
          <p:nvPr/>
        </p:nvCxnSpPr>
        <p:spPr>
          <a:xfrm rot="10800000">
            <a:off x="8732620" y="4782900"/>
            <a:ext cx="50700" cy="1998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15" name="Google Shape;715;p8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16" name="Google Shape;716;p83"/>
          <p:cNvSpPr/>
          <p:nvPr/>
        </p:nvSpPr>
        <p:spPr>
          <a:xfrm>
            <a:off x="2616200" y="4648200"/>
            <a:ext cx="381000" cy="3810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7" name="Google Shape;717;p83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18" name="Google Shape;718;p83"/>
          <p:cNvCxnSpPr>
            <a:stCxn id="716" idx="6"/>
            <a:endCxn id="717" idx="2"/>
          </p:cNvCxnSpPr>
          <p:nvPr/>
        </p:nvCxnSpPr>
        <p:spPr>
          <a:xfrm flipH="1" rot="10800000">
            <a:off x="2997200" y="4648200"/>
            <a:ext cx="1066800" cy="190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83"/>
          <p:cNvSpPr/>
          <p:nvPr/>
        </p:nvSpPr>
        <p:spPr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0" name="Google Shape;720;p83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1" name="Google Shape;721;p83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2" name="Google Shape;722;p83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3" name="Google Shape;723;p83"/>
          <p:cNvSpPr/>
          <p:nvPr/>
        </p:nvSpPr>
        <p:spPr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4" name="Google Shape;724;p83"/>
          <p:cNvSpPr/>
          <p:nvPr/>
        </p:nvSpPr>
        <p:spPr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25" name="Google Shape;725;p83"/>
          <p:cNvCxnSpPr>
            <a:endCxn id="720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83"/>
          <p:cNvCxnSpPr>
            <a:stCxn id="719" idx="6"/>
            <a:endCxn id="721" idx="1"/>
          </p:cNvCxnSpPr>
          <p:nvPr/>
        </p:nvCxnSpPr>
        <p:spPr>
          <a:xfrm>
            <a:off x="2428240" y="6057900"/>
            <a:ext cx="2453700" cy="1313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83"/>
          <p:cNvCxnSpPr>
            <a:stCxn id="721" idx="7"/>
            <a:endCxn id="720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83"/>
          <p:cNvCxnSpPr>
            <a:stCxn id="720" idx="6"/>
            <a:endCxn id="722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9" name="Google Shape;729;p83"/>
          <p:cNvCxnSpPr>
            <a:stCxn id="722" idx="6"/>
            <a:endCxn id="724" idx="1"/>
          </p:cNvCxnSpPr>
          <p:nvPr/>
        </p:nvCxnSpPr>
        <p:spPr>
          <a:xfrm>
            <a:off x="8788400" y="4648200"/>
            <a:ext cx="1272600" cy="741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83"/>
          <p:cNvCxnSpPr>
            <a:stCxn id="723" idx="0"/>
            <a:endCxn id="722" idx="5"/>
          </p:cNvCxnSpPr>
          <p:nvPr/>
        </p:nvCxnSpPr>
        <p:spPr>
          <a:xfrm rot="10800000">
            <a:off x="8732620" y="4782900"/>
            <a:ext cx="50700" cy="1998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37" name="Google Shape;737;p8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38" name="Google Shape;738;p84"/>
          <p:cNvSpPr/>
          <p:nvPr/>
        </p:nvSpPr>
        <p:spPr>
          <a:xfrm>
            <a:off x="2616200" y="4648200"/>
            <a:ext cx="381000" cy="3810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9" name="Google Shape;739;p84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40" name="Google Shape;740;p84"/>
          <p:cNvCxnSpPr>
            <a:stCxn id="738" idx="6"/>
            <a:endCxn id="739" idx="2"/>
          </p:cNvCxnSpPr>
          <p:nvPr/>
        </p:nvCxnSpPr>
        <p:spPr>
          <a:xfrm flipH="1" rot="10800000">
            <a:off x="2997200" y="4648200"/>
            <a:ext cx="1066800" cy="190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p84"/>
          <p:cNvSpPr/>
          <p:nvPr/>
        </p:nvSpPr>
        <p:spPr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2" name="Google Shape;742;p84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3" name="Google Shape;743;p84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4" name="Google Shape;744;p84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5" name="Google Shape;745;p84"/>
          <p:cNvSpPr/>
          <p:nvPr/>
        </p:nvSpPr>
        <p:spPr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47" name="Google Shape;747;p84"/>
          <p:cNvCxnSpPr>
            <a:endCxn id="742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84"/>
          <p:cNvCxnSpPr>
            <a:stCxn id="741" idx="6"/>
            <a:endCxn id="743" idx="1"/>
          </p:cNvCxnSpPr>
          <p:nvPr/>
        </p:nvCxnSpPr>
        <p:spPr>
          <a:xfrm>
            <a:off x="2428240" y="6057900"/>
            <a:ext cx="2453700" cy="1313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84"/>
          <p:cNvCxnSpPr>
            <a:stCxn id="743" idx="7"/>
            <a:endCxn id="742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84"/>
          <p:cNvCxnSpPr>
            <a:stCxn id="742" idx="6"/>
            <a:endCxn id="744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84"/>
          <p:cNvCxnSpPr>
            <a:stCxn id="744" idx="6"/>
            <a:endCxn id="746" idx="1"/>
          </p:cNvCxnSpPr>
          <p:nvPr/>
        </p:nvCxnSpPr>
        <p:spPr>
          <a:xfrm>
            <a:off x="8788400" y="4648200"/>
            <a:ext cx="1272600" cy="741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84"/>
          <p:cNvCxnSpPr>
            <a:stCxn id="745" idx="0"/>
            <a:endCxn id="744" idx="5"/>
          </p:cNvCxnSpPr>
          <p:nvPr/>
        </p:nvCxnSpPr>
        <p:spPr>
          <a:xfrm rot="10800000">
            <a:off x="8732620" y="4782900"/>
            <a:ext cx="50700" cy="1998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59" name="Google Shape;759;p8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Remove leaves and its connected edges will not change the difference between the number of nodes and the number of edges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60" name="Google Shape;760;p85"/>
          <p:cNvSpPr/>
          <p:nvPr/>
        </p:nvSpPr>
        <p:spPr>
          <a:xfrm>
            <a:off x="2616200" y="4648200"/>
            <a:ext cx="381000" cy="381000"/>
          </a:xfrm>
          <a:prstGeom prst="ellipse">
            <a:avLst/>
          </a:prstGeom>
          <a:solidFill>
            <a:srgbClr val="7373D1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1" name="Google Shape;761;p85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2" name="Google Shape;762;p85"/>
          <p:cNvCxnSpPr>
            <a:stCxn id="760" idx="6"/>
            <a:endCxn id="761" idx="2"/>
          </p:cNvCxnSpPr>
          <p:nvPr/>
        </p:nvCxnSpPr>
        <p:spPr>
          <a:xfrm flipH="1" rot="10800000">
            <a:off x="2997200" y="4648200"/>
            <a:ext cx="1066800" cy="190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7373D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3" name="Google Shape;763;p85"/>
          <p:cNvSpPr/>
          <p:nvPr/>
        </p:nvSpPr>
        <p:spPr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4" name="Google Shape;764;p85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5" name="Google Shape;765;p85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6" name="Google Shape;766;p85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7" name="Google Shape;767;p85"/>
          <p:cNvSpPr/>
          <p:nvPr/>
        </p:nvSpPr>
        <p:spPr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8" name="Google Shape;768;p85"/>
          <p:cNvSpPr/>
          <p:nvPr/>
        </p:nvSpPr>
        <p:spPr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9" name="Google Shape;769;p85"/>
          <p:cNvCxnSpPr>
            <a:endCxn id="764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p85"/>
          <p:cNvCxnSpPr>
            <a:stCxn id="763" idx="6"/>
            <a:endCxn id="765" idx="1"/>
          </p:cNvCxnSpPr>
          <p:nvPr/>
        </p:nvCxnSpPr>
        <p:spPr>
          <a:xfrm>
            <a:off x="2428240" y="6057900"/>
            <a:ext cx="2453700" cy="1313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85"/>
          <p:cNvCxnSpPr>
            <a:stCxn id="765" idx="7"/>
            <a:endCxn id="764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85"/>
          <p:cNvCxnSpPr>
            <a:stCxn id="764" idx="6"/>
            <a:endCxn id="766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85"/>
          <p:cNvCxnSpPr>
            <a:stCxn id="766" idx="6"/>
            <a:endCxn id="768" idx="1"/>
          </p:cNvCxnSpPr>
          <p:nvPr/>
        </p:nvCxnSpPr>
        <p:spPr>
          <a:xfrm>
            <a:off x="8788400" y="4648200"/>
            <a:ext cx="1272600" cy="7416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85"/>
          <p:cNvCxnSpPr>
            <a:stCxn id="767" idx="0"/>
            <a:endCxn id="766" idx="5"/>
          </p:cNvCxnSpPr>
          <p:nvPr/>
        </p:nvCxnSpPr>
        <p:spPr>
          <a:xfrm rot="10800000">
            <a:off x="8732620" y="4782900"/>
            <a:ext cx="50700" cy="19989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 This Lecture… </a:t>
            </a:r>
            <a:endParaRPr/>
          </a:p>
        </p:txBody>
      </p:sp>
      <p:sp>
        <p:nvSpPr>
          <p:cNvPr id="181" name="Google Shape;181;p41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We are going to: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Introduce the concepts of a social network and graph theory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Play ‘Six Degrees of Kevin Bacon’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Learn some basic graph theory</a:t>
            </a:r>
            <a:endParaRPr/>
          </a:p>
          <a:p>
            <a:pPr indent="-381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Then we will do programming exercises: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Easier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: some simple graph theory 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o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 Harder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: path and cycle detection</a:t>
            </a:r>
            <a:endParaRPr/>
          </a:p>
          <a:p>
            <a:pPr indent="0" lvl="1" marL="39370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                  find connected components</a:t>
            </a:r>
            <a:endParaRPr/>
          </a:p>
        </p:txBody>
      </p:sp>
      <p:pic>
        <p:nvPicPr>
          <p:cNvPr descr="http://img2.timeinc.net/people/i/2015/news/150323/kevin-bacon-435.jpg" id="182" name="Google Shape;1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0674" y="3581400"/>
            <a:ext cx="2003425" cy="2671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myweb.wit.edu/mathclub/file/Graph%20Theory.gif" id="183" name="Google Shape;18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7800" y="6733011"/>
            <a:ext cx="48291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81" name="Google Shape;781;p86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Remove leaves and its connected edges will not change the difference between the number of nodes and the number of edges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82" name="Google Shape;782;p86"/>
          <p:cNvSpPr/>
          <p:nvPr/>
        </p:nvSpPr>
        <p:spPr>
          <a:xfrm>
            <a:off x="40640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3" name="Google Shape;783;p86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4" name="Google Shape;784;p86"/>
          <p:cNvSpPr/>
          <p:nvPr/>
        </p:nvSpPr>
        <p:spPr>
          <a:xfrm>
            <a:off x="4826000" y="73152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5" name="Google Shape;785;p86"/>
          <p:cNvSpPr/>
          <p:nvPr/>
        </p:nvSpPr>
        <p:spPr>
          <a:xfrm>
            <a:off x="8407400" y="44577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86" name="Google Shape;786;p86"/>
          <p:cNvCxnSpPr>
            <a:endCxn id="783" idx="1"/>
          </p:cNvCxnSpPr>
          <p:nvPr/>
        </p:nvCxnSpPr>
        <p:spPr>
          <a:xfrm>
            <a:off x="4444996" y="4716896"/>
            <a:ext cx="1732200" cy="8634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86"/>
          <p:cNvCxnSpPr>
            <a:stCxn id="784" idx="7"/>
            <a:endCxn id="783" idx="4"/>
          </p:cNvCxnSpPr>
          <p:nvPr/>
        </p:nvCxnSpPr>
        <p:spPr>
          <a:xfrm flipH="1" rot="10800000">
            <a:off x="5151204" y="5905496"/>
            <a:ext cx="1160700" cy="1465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p86"/>
          <p:cNvCxnSpPr>
            <a:stCxn id="783" idx="6"/>
            <a:endCxn id="785" idx="2"/>
          </p:cNvCxnSpPr>
          <p:nvPr/>
        </p:nvCxnSpPr>
        <p:spPr>
          <a:xfrm flipH="1" rot="10800000">
            <a:off x="6502400" y="4648200"/>
            <a:ext cx="1905000" cy="10668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95" name="Google Shape;795;p87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Leaves in a tree: a node with degree 1 is called a leaf of the tree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Every tree has at least two leaves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Remove leaves and its connected edges will not change the difference between the number of nodes and the number of edges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Kept removing leaves from the tree, we finally obtain a graph of a single node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#nodes-#edges=1 in a tree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796" name="Google Shape;796;p87"/>
          <p:cNvSpPr/>
          <p:nvPr/>
        </p:nvSpPr>
        <p:spPr>
          <a:xfrm>
            <a:off x="6121400" y="5524500"/>
            <a:ext cx="381000" cy="3810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03" name="Google Shape;8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10" name="Google Shape;81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17" name="Google Shape;81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24" name="Google Shape;82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31" name="Google Shape;83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38" name="Google Shape;83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45" name="Google Shape;84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52" name="Google Shape;85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threatpost.com/files/2013/04/graph.jpg" id="189" name="Google Shape;1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0" y="3444874"/>
            <a:ext cx="5810250" cy="432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 Networks</a:t>
            </a:r>
            <a:endParaRPr/>
          </a:p>
        </p:txBody>
      </p:sp>
      <p:sp>
        <p:nvSpPr>
          <p:cNvPr id="191" name="Google Shape;191;p4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Q: What’s a </a:t>
            </a:r>
            <a:r>
              <a:rPr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social network?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A: It is a structure made up of </a:t>
            </a:r>
            <a:r>
              <a:rPr b="1" i="1" lang="en-US" sz="3000">
                <a:latin typeface="Calibri"/>
                <a:ea typeface="Calibri"/>
                <a:cs typeface="Calibri"/>
                <a:sym typeface="Calibri"/>
              </a:rPr>
              <a:t>individuals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(or organizations, or agents, or anything else) tied together by </a:t>
            </a:r>
            <a:r>
              <a:rPr b="1" i="1" lang="en-US" sz="3000">
                <a:latin typeface="Calibri"/>
                <a:ea typeface="Calibri"/>
                <a:cs typeface="Calibri"/>
                <a:sym typeface="Calibri"/>
              </a:rPr>
              <a:t>relations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i="1" lang="en-US" sz="3000">
                <a:latin typeface="Calibri"/>
                <a:ea typeface="Calibri"/>
                <a:cs typeface="Calibri"/>
                <a:sym typeface="Calibri"/>
              </a:rPr>
              <a:t>connections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– such as friendship, alliance, financial or common interest, etc…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Q: Why should we study social networks?</a:t>
            </a:r>
            <a:endParaRPr/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It’s useful! Tons of applications:</a:t>
            </a:r>
            <a:endParaRPr/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Finding friends and matchmaking .</a:t>
            </a:r>
            <a:endParaRPr/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Locating appropriate customers for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04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companies (marketing).</a:t>
            </a:r>
            <a:endParaRPr/>
          </a:p>
          <a:p>
            <a:pPr indent="-266700" lvl="2" marL="11049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Preventing spreading of diseases in epidemics…</a:t>
            </a:r>
            <a:endParaRPr/>
          </a:p>
        </p:txBody>
      </p:sp>
      <p:pic>
        <p:nvPicPr>
          <p:cNvPr descr="People wearing masks connected by lines." id="192" name="Google Shape;19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400" y="7377113"/>
            <a:ext cx="1143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 cycle in a graph?  </a:t>
            </a:r>
            <a:endParaRPr/>
          </a:p>
        </p:txBody>
      </p:sp>
      <p:pic>
        <p:nvPicPr>
          <p:cNvPr id="859" name="Google Shape;8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48" y="3255264"/>
            <a:ext cx="78771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7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sp>
        <p:nvSpPr>
          <p:cNvPr id="866" name="Google Shape;866;p97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When we can’t draw a graph, we can represent it with a matrix.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row i, column j contains a 1, there is an edge between nodes i and j. If there’s a 0, there’s no edge.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Exercise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Draw the graph for this adjacency matrix. What’s the degree of each node? Is there something special about node 1? Are there any cycles? What are their lengths?</a:t>
            </a:r>
            <a:endParaRPr/>
          </a:p>
        </p:txBody>
      </p:sp>
      <p:pic>
        <p:nvPicPr>
          <p:cNvPr descr="53e3bdee8fec62c1002ccb39c461b51e.png" id="867" name="Google Shape;86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200" y="5867400"/>
            <a:ext cx="3074458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8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874" name="Google Shape;87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98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6" name="Google Shape;876;p98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7" name="Google Shape;877;p98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8" name="Google Shape;878;p98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9" name="Google Shape;879;p98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0" name="Google Shape;880;p98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1" name="Google Shape;881;p98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2" name="Google Shape;882;p98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3" name="Google Shape;883;p98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4" name="Google Shape;884;p98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5" name="Google Shape;885;p98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6" name="Google Shape;886;p98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9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893" name="Google Shape;89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9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5" name="Google Shape;895;p99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6" name="Google Shape;896;p99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7" name="Google Shape;897;p99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8" name="Google Shape;898;p99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9" name="Google Shape;899;p99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0" name="Google Shape;900;p99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2" name="Google Shape;902;p99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3" name="Google Shape;903;p99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4" name="Google Shape;904;p99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5" name="Google Shape;905;p99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06" name="Google Shape;906;p99"/>
          <p:cNvCxnSpPr/>
          <p:nvPr/>
        </p:nvCxnSpPr>
        <p:spPr>
          <a:xfrm flipH="1" rot="10800000">
            <a:off x="7426960" y="3598528"/>
            <a:ext cx="1285240" cy="4400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99"/>
          <p:cNvCxnSpPr/>
          <p:nvPr/>
        </p:nvCxnSpPr>
        <p:spPr>
          <a:xfrm>
            <a:off x="7383780" y="4182437"/>
            <a:ext cx="1633220" cy="2307274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99"/>
          <p:cNvCxnSpPr>
            <a:stCxn id="900" idx="0"/>
            <a:endCxn id="900" idx="1"/>
          </p:cNvCxnSpPr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0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915" name="Google Shape;91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00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7" name="Google Shape;917;p100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8" name="Google Shape;918;p100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9" name="Google Shape;919;p100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0" name="Google Shape;920;p100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1" name="Google Shape;921;p100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2" name="Google Shape;922;p10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3" name="Google Shape;923;p100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4" name="Google Shape;924;p100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5" name="Google Shape;925;p100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6" name="Google Shape;926;p100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7" name="Google Shape;927;p100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28" name="Google Shape;928;p100"/>
          <p:cNvCxnSpPr/>
          <p:nvPr/>
        </p:nvCxnSpPr>
        <p:spPr>
          <a:xfrm flipH="1" rot="10800000">
            <a:off x="7426960" y="3598528"/>
            <a:ext cx="1285240" cy="4400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p100"/>
          <p:cNvCxnSpPr/>
          <p:nvPr/>
        </p:nvCxnSpPr>
        <p:spPr>
          <a:xfrm>
            <a:off x="9017000" y="3520441"/>
            <a:ext cx="1371600" cy="396239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p100"/>
          <p:cNvCxnSpPr/>
          <p:nvPr/>
        </p:nvCxnSpPr>
        <p:spPr>
          <a:xfrm>
            <a:off x="7383780" y="4182437"/>
            <a:ext cx="1633220" cy="2307274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p100"/>
          <p:cNvCxnSpPr/>
          <p:nvPr/>
        </p:nvCxnSpPr>
        <p:spPr>
          <a:xfrm rot="10800000">
            <a:off x="8932717" y="3598528"/>
            <a:ext cx="191195" cy="28784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2" name="Google Shape;932;p100"/>
          <p:cNvCxnSpPr/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1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939" name="Google Shape;93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01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1" name="Google Shape;941;p101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2" name="Google Shape;942;p101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3" name="Google Shape;943;p101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4" name="Google Shape;944;p101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5" name="Google Shape;945;p101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6" name="Google Shape;946;p101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7" name="Google Shape;947;p101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8" name="Google Shape;948;p101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9" name="Google Shape;949;p101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0" name="Google Shape;950;p101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1" name="Google Shape;951;p101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52" name="Google Shape;952;p101"/>
          <p:cNvCxnSpPr/>
          <p:nvPr/>
        </p:nvCxnSpPr>
        <p:spPr>
          <a:xfrm flipH="1" rot="10800000">
            <a:off x="7426960" y="3598528"/>
            <a:ext cx="1285240" cy="4400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101"/>
          <p:cNvCxnSpPr/>
          <p:nvPr/>
        </p:nvCxnSpPr>
        <p:spPr>
          <a:xfrm>
            <a:off x="9017000" y="3520441"/>
            <a:ext cx="1371600" cy="396239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101"/>
          <p:cNvCxnSpPr/>
          <p:nvPr/>
        </p:nvCxnSpPr>
        <p:spPr>
          <a:xfrm>
            <a:off x="7383780" y="4182437"/>
            <a:ext cx="1633220" cy="2307274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5" name="Google Shape;955;p101"/>
          <p:cNvCxnSpPr/>
          <p:nvPr/>
        </p:nvCxnSpPr>
        <p:spPr>
          <a:xfrm rot="10800000">
            <a:off x="8932717" y="3598528"/>
            <a:ext cx="191195" cy="28784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6" name="Google Shape;956;p101"/>
          <p:cNvCxnSpPr/>
          <p:nvPr/>
        </p:nvCxnSpPr>
        <p:spPr>
          <a:xfrm rot="10800000">
            <a:off x="10607040" y="4134459"/>
            <a:ext cx="2540" cy="1636421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7" name="Google Shape;957;p101"/>
          <p:cNvCxnSpPr/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2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964" name="Google Shape;96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02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6" name="Google Shape;966;p102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7" name="Google Shape;967;p102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8" name="Google Shape;968;p102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9" name="Google Shape;969;p102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0" name="Google Shape;970;p102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1" name="Google Shape;971;p102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2" name="Google Shape;972;p10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3" name="Google Shape;973;p102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4" name="Google Shape;974;p102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5" name="Google Shape;975;p102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6" name="Google Shape;976;p102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77" name="Google Shape;977;p102"/>
          <p:cNvCxnSpPr/>
          <p:nvPr/>
        </p:nvCxnSpPr>
        <p:spPr>
          <a:xfrm flipH="1" rot="10800000">
            <a:off x="7426960" y="3598528"/>
            <a:ext cx="1285240" cy="4400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102"/>
          <p:cNvCxnSpPr/>
          <p:nvPr/>
        </p:nvCxnSpPr>
        <p:spPr>
          <a:xfrm>
            <a:off x="9017000" y="3520441"/>
            <a:ext cx="1371600" cy="396239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102"/>
          <p:cNvCxnSpPr/>
          <p:nvPr/>
        </p:nvCxnSpPr>
        <p:spPr>
          <a:xfrm>
            <a:off x="7383780" y="4182437"/>
            <a:ext cx="1633220" cy="2307274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0" name="Google Shape;980;p102"/>
          <p:cNvCxnSpPr/>
          <p:nvPr/>
        </p:nvCxnSpPr>
        <p:spPr>
          <a:xfrm rot="10800000">
            <a:off x="8932717" y="3598528"/>
            <a:ext cx="191195" cy="2878473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1" name="Google Shape;981;p102"/>
          <p:cNvCxnSpPr/>
          <p:nvPr/>
        </p:nvCxnSpPr>
        <p:spPr>
          <a:xfrm rot="10800000">
            <a:off x="10607040" y="4134459"/>
            <a:ext cx="2540" cy="1636421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2" name="Google Shape;982;p102"/>
          <p:cNvCxnSpPr/>
          <p:nvPr/>
        </p:nvCxnSpPr>
        <p:spPr>
          <a:xfrm flipH="1" rot="10800000">
            <a:off x="9323070" y="5923280"/>
            <a:ext cx="1090930" cy="664547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3" name="Google Shape;983;p102"/>
          <p:cNvCxnSpPr/>
          <p:nvPr/>
        </p:nvCxnSpPr>
        <p:spPr>
          <a:xfrm flipH="1" rot="10800000">
            <a:off x="7764665" y="5858193"/>
            <a:ext cx="2640194" cy="235278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4" name="Google Shape;984;p102"/>
          <p:cNvCxnSpPr/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pic>
        <p:nvPicPr>
          <p:cNvPr descr="53e3bdee8fec62c1002ccb39c461b51e.png" id="991" name="Google Shape;99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600" y="3200400"/>
            <a:ext cx="307445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03"/>
          <p:cNvSpPr/>
          <p:nvPr/>
        </p:nvSpPr>
        <p:spPr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3" name="Google Shape;993;p103"/>
          <p:cNvSpPr/>
          <p:nvPr/>
        </p:nvSpPr>
        <p:spPr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4" name="Google Shape;994;p103"/>
          <p:cNvSpPr/>
          <p:nvPr/>
        </p:nvSpPr>
        <p:spPr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5" name="Google Shape;995;p103"/>
          <p:cNvSpPr/>
          <p:nvPr/>
        </p:nvSpPr>
        <p:spPr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6" name="Google Shape;996;p103"/>
          <p:cNvSpPr/>
          <p:nvPr/>
        </p:nvSpPr>
        <p:spPr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7" name="Google Shape;997;p103"/>
          <p:cNvSpPr/>
          <p:nvPr/>
        </p:nvSpPr>
        <p:spPr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8" name="Google Shape;998;p103"/>
          <p:cNvSpPr txBox="1"/>
          <p:nvPr/>
        </p:nvSpPr>
        <p:spPr>
          <a:xfrm>
            <a:off x="6985132" y="380747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9" name="Google Shape;999;p103"/>
          <p:cNvSpPr txBox="1"/>
          <p:nvPr/>
        </p:nvSpPr>
        <p:spPr>
          <a:xfrm>
            <a:off x="8584737" y="325883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0" name="Google Shape;1000;p103"/>
          <p:cNvSpPr txBox="1"/>
          <p:nvPr/>
        </p:nvSpPr>
        <p:spPr>
          <a:xfrm>
            <a:off x="10261137" y="370079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1" name="Google Shape;1001;p103"/>
          <p:cNvSpPr txBox="1"/>
          <p:nvPr/>
        </p:nvSpPr>
        <p:spPr>
          <a:xfrm>
            <a:off x="10261137" y="550927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2" name="Google Shape;1002;p103"/>
          <p:cNvSpPr txBox="1"/>
          <p:nvPr/>
        </p:nvSpPr>
        <p:spPr>
          <a:xfrm>
            <a:off x="8889537" y="636779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3" name="Google Shape;1003;p103"/>
          <p:cNvSpPr txBox="1"/>
          <p:nvPr/>
        </p:nvSpPr>
        <p:spPr>
          <a:xfrm>
            <a:off x="7299497" y="5770880"/>
            <a:ext cx="5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1" i="0" sz="2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04" name="Google Shape;1004;p103"/>
          <p:cNvCxnSpPr/>
          <p:nvPr/>
        </p:nvCxnSpPr>
        <p:spPr>
          <a:xfrm flipH="1" rot="10800000">
            <a:off x="7426960" y="3598501"/>
            <a:ext cx="1285200" cy="4401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5" name="Google Shape;1005;p103"/>
          <p:cNvCxnSpPr/>
          <p:nvPr/>
        </p:nvCxnSpPr>
        <p:spPr>
          <a:xfrm>
            <a:off x="9017000" y="3520441"/>
            <a:ext cx="1371600" cy="396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6" name="Google Shape;1006;p103"/>
          <p:cNvCxnSpPr/>
          <p:nvPr/>
        </p:nvCxnSpPr>
        <p:spPr>
          <a:xfrm>
            <a:off x="7383780" y="4182437"/>
            <a:ext cx="1633200" cy="23073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7" name="Google Shape;1007;p103"/>
          <p:cNvCxnSpPr/>
          <p:nvPr/>
        </p:nvCxnSpPr>
        <p:spPr>
          <a:xfrm rot="10800000">
            <a:off x="8932812" y="3598501"/>
            <a:ext cx="191100" cy="2878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8" name="Google Shape;1008;p103"/>
          <p:cNvCxnSpPr/>
          <p:nvPr/>
        </p:nvCxnSpPr>
        <p:spPr>
          <a:xfrm rot="10800000">
            <a:off x="10607180" y="4134380"/>
            <a:ext cx="2400" cy="1636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9" name="Google Shape;1009;p103"/>
          <p:cNvCxnSpPr/>
          <p:nvPr/>
        </p:nvCxnSpPr>
        <p:spPr>
          <a:xfrm flipH="1" rot="10800000">
            <a:off x="9323070" y="5923327"/>
            <a:ext cx="1090800" cy="6645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0" name="Google Shape;1010;p103"/>
          <p:cNvCxnSpPr/>
          <p:nvPr/>
        </p:nvCxnSpPr>
        <p:spPr>
          <a:xfrm flipH="1" rot="10800000">
            <a:off x="7764665" y="5858271"/>
            <a:ext cx="2640300" cy="235200"/>
          </a:xfrm>
          <a:prstGeom prst="straightConnector1">
            <a:avLst/>
          </a:prstGeom>
          <a:solidFill>
            <a:srgbClr val="BFBFB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1" name="Google Shape;1011;p103"/>
          <p:cNvCxnSpPr/>
          <p:nvPr/>
        </p:nvCxnSpPr>
        <p:spPr>
          <a:xfrm rot="5400000">
            <a:off x="6994245" y="3798320"/>
            <a:ext cx="261600" cy="279900"/>
          </a:xfrm>
          <a:prstGeom prst="curvedConnector4">
            <a:avLst>
              <a:gd fmla="val -266827" name="adj1"/>
              <a:gd fmla="val 326258" name="adj2"/>
            </a:avLst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2" name="Google Shape;1012;p103"/>
          <p:cNvSpPr txBox="1"/>
          <p:nvPr/>
        </p:nvSpPr>
        <p:spPr>
          <a:xfrm>
            <a:off x="850450" y="7202250"/>
            <a:ext cx="62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Google Shape;1013;p103"/>
          <p:cNvSpPr txBox="1"/>
          <p:nvPr/>
        </p:nvSpPr>
        <p:spPr>
          <a:xfrm>
            <a:off x="792938" y="6737725"/>
            <a:ext cx="11418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Exercise: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degree of each node? How is it related to the adjacency matrix?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something special about node 1?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there any cycles? What are their lengths?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Adjacency matrix of a graph symmetric?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4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Further topics:</a:t>
            </a:r>
            <a:endParaRPr/>
          </a:p>
        </p:txBody>
      </p:sp>
      <p:sp>
        <p:nvSpPr>
          <p:cNvPr id="1020" name="Google Shape;1020;p104"/>
          <p:cNvSpPr txBox="1"/>
          <p:nvPr>
            <p:ph idx="1" type="body"/>
          </p:nvPr>
        </p:nvSpPr>
        <p:spPr>
          <a:xfrm>
            <a:off x="571500" y="17272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Social Network: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Social Network Visualization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u="sng">
                <a:solidFill>
                  <a:srgbClr val="6868CF"/>
                </a:solidFill>
                <a:latin typeface="Calibri"/>
                <a:ea typeface="Calibri"/>
                <a:cs typeface="Calibri"/>
                <a:sym typeface="Calibri"/>
              </a:rPr>
              <a:t>http://www.science.smith.edu/dftwiki/index.php/Visualizations:_Social_Networks</a:t>
            </a:r>
            <a:endParaRPr sz="2000" u="sng">
              <a:solidFill>
                <a:srgbClr val="6868C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Classical Graph Theoretical Problems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Seven Bridges of Konigsberg 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Traveling Salesman Problem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Four Color Theorem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Algorithms on graphs</a:t>
            </a:r>
            <a:endParaRPr/>
          </a:p>
          <a:p>
            <a:pPr indent="-1016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What’s more?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Algebraic graph theory: Complexity theory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Extremal graph theory: Cryptography, Coding theory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Random graph theory: Social networks, Network navigation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5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 1: Easy graph theory</a:t>
            </a:r>
            <a:endParaRPr/>
          </a:p>
        </p:txBody>
      </p:sp>
      <p:sp>
        <p:nvSpPr>
          <p:cNvPr id="1027" name="Google Shape;1027;p105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First, take a look at matrix0.txt in data folder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It’s an adjacency matrix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Now, look at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LACC2021_graph_theory_day1_Exc.ipynb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we’ll do is implement two simple functions: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matrix_load() reads the matrix.txt file and loads it into a matrix (an array of arrays)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print_degrees() prints the degrees of each node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Comments / hints are provided above each function.</a:t>
            </a:r>
            <a:endParaRPr/>
          </a:p>
          <a:p>
            <a:pPr indent="-1016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Optional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is_connected() returns 1 if the graph is connected, 0 otherwise.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</a:t>
            </a:r>
            <a:endParaRPr/>
          </a:p>
        </p:txBody>
      </p:sp>
      <p:sp>
        <p:nvSpPr>
          <p:cNvPr id="199" name="Google Shape;199;p4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main tool used to understand social networks is graph theory.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 example of a graph:</a:t>
            </a:r>
            <a:endParaRPr/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1" marL="6604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00" y="4114800"/>
            <a:ext cx="45339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3"/>
          <p:cNvSpPr/>
          <p:nvPr/>
        </p:nvSpPr>
        <p:spPr>
          <a:xfrm>
            <a:off x="5339518" y="8305800"/>
            <a:ext cx="213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Petersen graph </a:t>
            </a:r>
            <a:endParaRPr sz="2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6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Shortest Path</a:t>
            </a:r>
            <a:endParaRPr/>
          </a:p>
        </p:txBody>
      </p:sp>
      <p:sp>
        <p:nvSpPr>
          <p:cNvPr id="1034" name="Google Shape;1034;p106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Next we’ll do something harder.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Implement a function that finds the shortest path between arbitrarily two nodes:</a:t>
            </a:r>
            <a:endParaRPr/>
          </a:p>
          <a:p>
            <a:pPr indent="0" lvl="2" marL="838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def shortest_path (mat,node1,node2)</a:t>
            </a:r>
            <a:endParaRPr/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 out ‘No such path’ and return [] if node1 and node2 are not connected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 out the shortest path by the edges on the path and return a list containing the nodes on the graph otherwise. </a:t>
            </a:r>
            <a:endParaRPr/>
          </a:p>
          <a:p>
            <a:pPr indent="-1016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It’s not obvious how to do this at first – try out some ideas on paper, then code it up only when you have a working algorithm that you can do manually.</a:t>
            </a:r>
            <a:endParaRPr/>
          </a:p>
          <a:p>
            <a:pPr indent="-1016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Generate multiple random graphs to test on your program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7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Cycle Detection</a:t>
            </a:r>
            <a:endParaRPr/>
          </a:p>
        </p:txBody>
      </p:sp>
      <p:sp>
        <p:nvSpPr>
          <p:cNvPr id="1041" name="Google Shape;1041;p107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Next we’ll do something harder.</a:t>
            </a:r>
            <a:endParaRPr/>
          </a:p>
          <a:p>
            <a:pPr indent="-1016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Implement a function that detects whether or not there is a cycle in the graph. The definition will be:</a:t>
            </a:r>
            <a:endParaRPr/>
          </a:p>
          <a:p>
            <a:pPr indent="0" lvl="2" marL="838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def detect_cycle(mat)</a:t>
            </a:r>
            <a:endParaRPr/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 out an arbitrary edge on the cycle and return a list containing all nodes on the cycle if there is one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Print out ‘No cycle in the graph’ and return [] otherwise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first step, assume the graph is connected and solve the problem.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Generate multiple graphs to test on your program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Question: Does it make any difference if the graph is directed?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8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Cycle Detection for General Graphs</a:t>
            </a:r>
            <a:endParaRPr/>
          </a:p>
        </p:txBody>
      </p:sp>
      <p:sp>
        <p:nvSpPr>
          <p:cNvPr id="1048" name="Google Shape;1048;p108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Next we’ll do something harder.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Bonus: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solve it for more general graphs that contain multiple connected components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definition will be:</a:t>
            </a:r>
            <a:endParaRPr/>
          </a:p>
          <a:p>
            <a:pPr indent="0" lvl="2" marL="838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def detect_cycle_gen(mat)</a:t>
            </a:r>
            <a:endParaRPr/>
          </a:p>
          <a:p>
            <a:pPr indent="0" lvl="2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requirements are specified in CycleGen_E.py 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Generate multiple graphs to test on your program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Question: Does it make any difference if the graph is directed?</a:t>
            </a:r>
            <a:endParaRPr/>
          </a:p>
          <a:p>
            <a:pPr indent="0" lvl="1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9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Preliminaries</a:t>
            </a:r>
            <a:endParaRPr/>
          </a:p>
        </p:txBody>
      </p:sp>
      <p:sp>
        <p:nvSpPr>
          <p:cNvPr id="1055" name="Google Shape;1055;p109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Things you might need in Python: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Lists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Suppose A is a list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A.append(x) appends x to A 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expression (x in A) returns True if A contains x, otherwise it returns False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A[n] returns the (n+1)-th element of A 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elements of a list could also be lists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A=[2,3,[4,5],6,[7,[8,9]]]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A[0]=2,A[1]=3,A[2]=[4,5],A[3]=6,A[4]=[7,[8,9]]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A[2][0]=4,A[2][1]=5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A[4][0]=7,A[4][1]=[8,9]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A[4][1][0]=8,A[4][1][1]=9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Reading files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Filename “matrix.txt”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Fh=open(“matrix.txt”)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A=Fh.readlines() will return a list containing all the lines of the 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0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Mini-Project: Preliminaries</a:t>
            </a:r>
            <a:endParaRPr/>
          </a:p>
        </p:txBody>
      </p:sp>
      <p:sp>
        <p:nvSpPr>
          <p:cNvPr id="1062" name="Google Shape;1062;p110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Things you might need in Python:</a:t>
            </a:r>
            <a:endParaRPr/>
          </a:p>
          <a:p>
            <a:pPr indent="-266700" lvl="1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Reading files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Filename “B.txt”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Fh=open(“B.txt”)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A=Fh.readlines() will return a list containing all the lines of the file</a:t>
            </a:r>
            <a:endParaRPr/>
          </a:p>
          <a:p>
            <a:pPr indent="-266700" lvl="2" marL="1104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the file “B.txt” contains the following text:</a:t>
            </a:r>
            <a:endParaRPr/>
          </a:p>
          <a:p>
            <a:pPr indent="0" lvl="3" marL="128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Hello world!</a:t>
            </a:r>
            <a:endParaRPr/>
          </a:p>
          <a:p>
            <a:pPr indent="0" lvl="3" marL="128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010001</a:t>
            </a:r>
            <a:endParaRPr/>
          </a:p>
          <a:p>
            <a:pPr indent="0" lvl="3" marL="128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  <a:p>
            <a:pPr indent="-266700" lvl="3" marL="154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Then A=[‘Hello world!’, ‘010001’, ‘Python’]</a:t>
            </a:r>
            <a:endParaRPr/>
          </a:p>
          <a:p>
            <a:pPr indent="-266700" lvl="4" marL="1993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Each component of A is a string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1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069" name="Google Shape;1069;p111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Graphs: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http://people.brunel.ac.uk/~mastjjb/jeb/or/graph.html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Graph Theory: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http://en.wikipedia.org/wiki/Graph_theory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Kevin Bacon: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http://oracleofbacon.org/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1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1076" name="Google Shape;1076;p112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Last day, we learnt about: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Graphs: Vertices, Edges, Weights, Directivity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Degree, Connectivity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Shortest Path, Cycles, Tree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o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7" name="Google Shape;107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950" y="4276575"/>
            <a:ext cx="3908274" cy="46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1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084" name="Google Shape;1084;p113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Common random graphs: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Barabasi-Albert Networks with Preferential Attachment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Erdos-Renyi Networks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Community Structures and Modularity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Minimum Spanning Tree (MST)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Shortest Path: Dijkstra's Algorithm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•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Traveling Salesman Problem (TSP)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1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Preferential attachment</a:t>
            </a:r>
            <a:endParaRPr/>
          </a:p>
        </p:txBody>
      </p:sp>
      <p:sp>
        <p:nvSpPr>
          <p:cNvPr id="1091" name="Google Shape;1091;p114"/>
          <p:cNvSpPr txBox="1"/>
          <p:nvPr>
            <p:ph idx="1" type="body"/>
          </p:nvPr>
        </p:nvSpPr>
        <p:spPr>
          <a:xfrm>
            <a:off x="571500" y="2324100"/>
            <a:ext cx="11682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Popular nodes act as bridge between unpopular nodes.</a:t>
            </a:r>
            <a:endParaRPr sz="29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The more popular a node, the higher is the probability for it to be connected to incoming nodes. </a:t>
            </a:r>
            <a:endParaRPr sz="29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Popularity is measured by the degree of a node.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1092" name="Google Shape;109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850" y="5827150"/>
            <a:ext cx="4855325" cy="27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14"/>
          <p:cNvSpPr txBox="1"/>
          <p:nvPr>
            <p:ph idx="1" type="body"/>
          </p:nvPr>
        </p:nvSpPr>
        <p:spPr>
          <a:xfrm>
            <a:off x="660950" y="5605125"/>
            <a:ext cx="7341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The Barabasi-Albert model creates </a:t>
            </a:r>
            <a:r>
              <a:rPr b="1" lang="en-US" sz="2900"/>
              <a:t>scale-free</a:t>
            </a:r>
            <a:r>
              <a:rPr lang="en-US" sz="2900"/>
              <a:t>, </a:t>
            </a:r>
            <a:r>
              <a:rPr b="1" lang="en-US" sz="2900"/>
              <a:t>evolving </a:t>
            </a:r>
            <a:r>
              <a:rPr lang="en-US" sz="2900"/>
              <a:t>and </a:t>
            </a:r>
            <a:r>
              <a:rPr b="1" lang="en-US" sz="2900"/>
              <a:t>connected </a:t>
            </a:r>
            <a:r>
              <a:rPr lang="en-US" sz="2900"/>
              <a:t>networks with preferential attachment.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The degree distribution of such networks follow power-law.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1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Preferential attachment</a:t>
            </a:r>
            <a:endParaRPr/>
          </a:p>
        </p:txBody>
      </p:sp>
      <p:pic>
        <p:nvPicPr>
          <p:cNvPr id="1100" name="Google Shape;1100;p115"/>
          <p:cNvPicPr preferRelativeResize="0"/>
          <p:nvPr/>
        </p:nvPicPr>
        <p:blipFill rotWithShape="1">
          <a:blip r:embed="rId3">
            <a:alphaModFix/>
          </a:blip>
          <a:srcRect b="13897" l="10987" r="5776" t="0"/>
          <a:stretch/>
        </p:blipFill>
        <p:spPr>
          <a:xfrm>
            <a:off x="571500" y="2079775"/>
            <a:ext cx="6427377" cy="664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802" y="3027100"/>
            <a:ext cx="5701125" cy="57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Theory</a:t>
            </a:r>
            <a:endParaRPr/>
          </a:p>
        </p:txBody>
      </p:sp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graph is made up of nodes (also called vertices) and edges: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Which are the nodes and which are the edges in the graph below?</a:t>
            </a:r>
            <a:endParaRPr/>
          </a:p>
        </p:txBody>
      </p:sp>
      <p:pic>
        <p:nvPicPr>
          <p:cNvPr id="209" name="Google Shape;2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00" y="4114800"/>
            <a:ext cx="45339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4"/>
          <p:cNvSpPr/>
          <p:nvPr/>
        </p:nvSpPr>
        <p:spPr>
          <a:xfrm>
            <a:off x="5339518" y="8305800"/>
            <a:ext cx="213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Petersen graph </a:t>
            </a:r>
            <a:endParaRPr sz="2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1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108" name="Google Shape;110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00" y="2228850"/>
            <a:ext cx="76200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16"/>
          <p:cNvSpPr txBox="1"/>
          <p:nvPr/>
        </p:nvSpPr>
        <p:spPr>
          <a:xfrm>
            <a:off x="8313450" y="2228850"/>
            <a:ext cx="5716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Social Networks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engines (PageRank)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World Wide Web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Citations among researchers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Internet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Recommendation Systems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Family / Erdos Trees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10" name="Google Shape;1110;p116"/>
          <p:cNvPicPr preferRelativeResize="0"/>
          <p:nvPr/>
        </p:nvPicPr>
        <p:blipFill rotWithShape="1">
          <a:blip r:embed="rId4">
            <a:alphaModFix/>
          </a:blip>
          <a:srcRect b="0" l="0" r="0" t="49346"/>
          <a:stretch/>
        </p:blipFill>
        <p:spPr>
          <a:xfrm>
            <a:off x="1771500" y="6284200"/>
            <a:ext cx="4530449" cy="28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349" y="6181725"/>
            <a:ext cx="6398052" cy="280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Erdos-Renyi Models</a:t>
            </a:r>
            <a:endParaRPr/>
          </a:p>
        </p:txBody>
      </p:sp>
      <p:sp>
        <p:nvSpPr>
          <p:cNvPr id="1118" name="Google Shape;1118;p117"/>
          <p:cNvSpPr txBox="1"/>
          <p:nvPr>
            <p:ph idx="1" type="body"/>
          </p:nvPr>
        </p:nvSpPr>
        <p:spPr>
          <a:xfrm>
            <a:off x="571500" y="2095500"/>
            <a:ext cx="11682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All edges have a certain probability of being present or absent (probability of connectedness).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Network may or may not be fully connected; concept of Giant Connected Component (GCC)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Degree distribution of Erdos-Renyi networks are binomial or Poisson.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117"/>
          <p:cNvPicPr preferRelativeResize="0"/>
          <p:nvPr/>
        </p:nvPicPr>
        <p:blipFill rotWithShape="1">
          <a:blip r:embed="rId3">
            <a:alphaModFix/>
          </a:blip>
          <a:srcRect b="12172" l="0" r="0" t="0"/>
          <a:stretch/>
        </p:blipFill>
        <p:spPr>
          <a:xfrm>
            <a:off x="452000" y="4987725"/>
            <a:ext cx="4185298" cy="36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17"/>
          <p:cNvPicPr preferRelativeResize="0"/>
          <p:nvPr/>
        </p:nvPicPr>
        <p:blipFill rotWithShape="1">
          <a:blip r:embed="rId4">
            <a:alphaModFix/>
          </a:blip>
          <a:srcRect b="2410" l="0" r="0" t="0"/>
          <a:stretch/>
        </p:blipFill>
        <p:spPr>
          <a:xfrm>
            <a:off x="4628700" y="4987725"/>
            <a:ext cx="3946798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6398" y="5044800"/>
            <a:ext cx="3946798" cy="3946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17"/>
          <p:cNvSpPr/>
          <p:nvPr/>
        </p:nvSpPr>
        <p:spPr>
          <a:xfrm>
            <a:off x="4451300" y="5040450"/>
            <a:ext cx="7981800" cy="39513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Random Walk on Random Graphs</a:t>
            </a:r>
            <a:endParaRPr/>
          </a:p>
        </p:txBody>
      </p:sp>
      <p:sp>
        <p:nvSpPr>
          <p:cNvPr id="1129" name="Google Shape;1129;p118"/>
          <p:cNvSpPr txBox="1"/>
          <p:nvPr>
            <p:ph idx="1" type="body"/>
          </p:nvPr>
        </p:nvSpPr>
        <p:spPr>
          <a:xfrm>
            <a:off x="571500" y="2095500"/>
            <a:ext cx="11682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 you walk randomly on an Erdos-Renyi graph, you will likely end up within a “circular region” corresponding to the average shortest distance of the nodes in the entire network from an initial node.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However, for Barabasi-Albert graphs, your average shortest distance will increase non-monotonically with more steps from the initial node.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675" y="4767700"/>
            <a:ext cx="4175401" cy="417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601" y="4767700"/>
            <a:ext cx="4175401" cy="41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Community Structures and Modularity</a:t>
            </a:r>
            <a:endParaRPr/>
          </a:p>
        </p:txBody>
      </p:sp>
      <p:sp>
        <p:nvSpPr>
          <p:cNvPr id="1138" name="Google Shape;1138;p119"/>
          <p:cNvSpPr txBox="1"/>
          <p:nvPr>
            <p:ph idx="1" type="body"/>
          </p:nvPr>
        </p:nvSpPr>
        <p:spPr>
          <a:xfrm>
            <a:off x="571500" y="2095500"/>
            <a:ext cx="116829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Community structures: clusters or regions of high connectedness in the graph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measure the strength of clustering using modularity score.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Application example: Correlation graph of stocks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Techniques: Fast-Greedy, InfoMap, Edge-Betweenness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150" y="5180188"/>
            <a:ext cx="3753250" cy="41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19"/>
          <p:cNvPicPr preferRelativeResize="0"/>
          <p:nvPr/>
        </p:nvPicPr>
        <p:blipFill rotWithShape="1">
          <a:blip r:embed="rId4">
            <a:alphaModFix/>
          </a:blip>
          <a:srcRect b="14559" l="0" r="0" t="0"/>
          <a:stretch/>
        </p:blipFill>
        <p:spPr>
          <a:xfrm>
            <a:off x="7003750" y="5254975"/>
            <a:ext cx="4711700" cy="40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19"/>
          <p:cNvSpPr txBox="1"/>
          <p:nvPr/>
        </p:nvSpPr>
        <p:spPr>
          <a:xfrm>
            <a:off x="7898875" y="5180200"/>
            <a:ext cx="43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Example of stock market correlation graph MST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2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Minimum Spanning Tree (MST)</a:t>
            </a:r>
            <a:endParaRPr/>
          </a:p>
        </p:txBody>
      </p:sp>
      <p:sp>
        <p:nvSpPr>
          <p:cNvPr id="1148" name="Google Shape;1148;p120"/>
          <p:cNvSpPr txBox="1"/>
          <p:nvPr>
            <p:ph idx="1" type="body"/>
          </p:nvPr>
        </p:nvSpPr>
        <p:spPr>
          <a:xfrm>
            <a:off x="495300" y="2379175"/>
            <a:ext cx="67602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MST: Connects all the nodes of a connected and edge-weighted undirected graph: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without any cycles 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with the lowest possible cumulative edge weights (lowest cost).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Techniques to find MST: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Prim’s Algorithm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Kruskal’s Algorithm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Prim’s Algorithm (uses two sets):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Find a cut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Pick the edge with minimum weight.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Include the edge in the list of included vertices.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00" y="2283200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20"/>
          <p:cNvSpPr txBox="1"/>
          <p:nvPr/>
        </p:nvSpPr>
        <p:spPr>
          <a:xfrm>
            <a:off x="8077800" y="7998200"/>
            <a:ext cx="43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MST of Uber Dataset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2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Prim’s Algorithm</a:t>
            </a:r>
            <a:endParaRPr/>
          </a:p>
        </p:txBody>
      </p:sp>
      <p:sp>
        <p:nvSpPr>
          <p:cNvPr id="1157" name="Google Shape;1157;p121"/>
          <p:cNvSpPr txBox="1"/>
          <p:nvPr/>
        </p:nvSpPr>
        <p:spPr>
          <a:xfrm>
            <a:off x="0" y="0"/>
            <a:ext cx="7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https://www.geeksforgeeks.org/prims-minimum-spanning-tree-mst-greedy-algo-5/</a:t>
            </a:r>
            <a:r>
              <a:rPr lang="en-US"/>
              <a:t> </a:t>
            </a:r>
            <a:endParaRPr/>
          </a:p>
        </p:txBody>
      </p:sp>
      <p:pic>
        <p:nvPicPr>
          <p:cNvPr id="1158" name="Google Shape;115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75" y="2010625"/>
            <a:ext cx="5931500" cy="2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3000" y="2294050"/>
            <a:ext cx="1265925" cy="21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0225" y="2424950"/>
            <a:ext cx="2373596" cy="219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1" name="Google Shape;1161;p121"/>
          <p:cNvCxnSpPr>
            <a:stCxn id="1159" idx="3"/>
          </p:cNvCxnSpPr>
          <p:nvPr/>
        </p:nvCxnSpPr>
        <p:spPr>
          <a:xfrm>
            <a:off x="8738925" y="3393825"/>
            <a:ext cx="71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2" name="Google Shape;1162;p121"/>
          <p:cNvCxnSpPr/>
          <p:nvPr/>
        </p:nvCxnSpPr>
        <p:spPr>
          <a:xfrm>
            <a:off x="6453288" y="3393812"/>
            <a:ext cx="71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3" name="Google Shape;1163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40225" y="5562300"/>
            <a:ext cx="2373600" cy="2199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4" name="Google Shape;1164;p121"/>
          <p:cNvCxnSpPr>
            <a:stCxn id="1160" idx="2"/>
            <a:endCxn id="1163" idx="0"/>
          </p:cNvCxnSpPr>
          <p:nvPr/>
        </p:nvCxnSpPr>
        <p:spPr>
          <a:xfrm>
            <a:off x="11027023" y="4624500"/>
            <a:ext cx="0" cy="9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5" name="Google Shape;1165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1375" y="5562300"/>
            <a:ext cx="3567550" cy="236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6" name="Google Shape;1166;p121"/>
          <p:cNvCxnSpPr/>
          <p:nvPr/>
        </p:nvCxnSpPr>
        <p:spPr>
          <a:xfrm rot="10800000">
            <a:off x="9099150" y="6698775"/>
            <a:ext cx="37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7" name="Google Shape;1167;p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775" y="5845850"/>
            <a:ext cx="4114219" cy="219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8" name="Google Shape;1168;p121"/>
          <p:cNvCxnSpPr>
            <a:stCxn id="1165" idx="2"/>
          </p:cNvCxnSpPr>
          <p:nvPr/>
        </p:nvCxnSpPr>
        <p:spPr>
          <a:xfrm rot="5400000">
            <a:off x="5715700" y="7510425"/>
            <a:ext cx="826200" cy="1652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9" name="Google Shape;1169;p121"/>
          <p:cNvCxnSpPr>
            <a:stCxn id="1167" idx="2"/>
          </p:cNvCxnSpPr>
          <p:nvPr/>
        </p:nvCxnSpPr>
        <p:spPr>
          <a:xfrm flipH="1" rot="-5400000">
            <a:off x="2718385" y="7605875"/>
            <a:ext cx="704400" cy="158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70" name="Google Shape;1170;p121"/>
          <p:cNvSpPr txBox="1"/>
          <p:nvPr/>
        </p:nvSpPr>
        <p:spPr>
          <a:xfrm>
            <a:off x="4210950" y="8542750"/>
            <a:ext cx="9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Repeat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2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Dijkstra’s Shortest Path Algorithm</a:t>
            </a:r>
            <a:endParaRPr/>
          </a:p>
        </p:txBody>
      </p:sp>
      <p:sp>
        <p:nvSpPr>
          <p:cNvPr id="1177" name="Google Shape;1177;p122"/>
          <p:cNvSpPr txBox="1"/>
          <p:nvPr/>
        </p:nvSpPr>
        <p:spPr>
          <a:xfrm>
            <a:off x="0" y="0"/>
            <a:ext cx="77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https://medium.com/star-gazers/graph-theory-finding-the-shortest-paths-afb35d28176b</a:t>
            </a:r>
            <a:r>
              <a:rPr lang="en-US"/>
              <a:t> </a:t>
            </a:r>
            <a:endParaRPr/>
          </a:p>
        </p:txBody>
      </p:sp>
      <p:pic>
        <p:nvPicPr>
          <p:cNvPr id="1178" name="Google Shape;1178;p122"/>
          <p:cNvPicPr preferRelativeResize="0"/>
          <p:nvPr/>
        </p:nvPicPr>
        <p:blipFill rotWithShape="1">
          <a:blip r:embed="rId4">
            <a:alphaModFix/>
          </a:blip>
          <a:srcRect b="9969" l="3711" r="2100" t="6676"/>
          <a:stretch/>
        </p:blipFill>
        <p:spPr>
          <a:xfrm>
            <a:off x="0" y="2150150"/>
            <a:ext cx="6109649" cy="35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22"/>
          <p:cNvPicPr preferRelativeResize="0"/>
          <p:nvPr/>
        </p:nvPicPr>
        <p:blipFill rotWithShape="1">
          <a:blip r:embed="rId5">
            <a:alphaModFix/>
          </a:blip>
          <a:srcRect b="4951" l="3178" r="3884" t="7260"/>
          <a:stretch/>
        </p:blipFill>
        <p:spPr>
          <a:xfrm>
            <a:off x="7113350" y="2243650"/>
            <a:ext cx="5738700" cy="331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122"/>
          <p:cNvCxnSpPr>
            <a:stCxn id="1178" idx="3"/>
            <a:endCxn id="1179" idx="1"/>
          </p:cNvCxnSpPr>
          <p:nvPr/>
        </p:nvCxnSpPr>
        <p:spPr>
          <a:xfrm>
            <a:off x="6109649" y="3900788"/>
            <a:ext cx="1003800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1" name="Google Shape;1181;p122"/>
          <p:cNvPicPr preferRelativeResize="0"/>
          <p:nvPr/>
        </p:nvPicPr>
        <p:blipFill rotWithShape="1">
          <a:blip r:embed="rId6">
            <a:alphaModFix/>
          </a:blip>
          <a:srcRect b="4103" l="4885" r="2581" t="5911"/>
          <a:stretch/>
        </p:blipFill>
        <p:spPr>
          <a:xfrm>
            <a:off x="7894550" y="5859550"/>
            <a:ext cx="4538649" cy="350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2" name="Google Shape;1182;p122"/>
          <p:cNvCxnSpPr/>
          <p:nvPr/>
        </p:nvCxnSpPr>
        <p:spPr>
          <a:xfrm>
            <a:off x="10364575" y="4844075"/>
            <a:ext cx="21900" cy="14619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3" name="Google Shape;1183;p122"/>
          <p:cNvPicPr preferRelativeResize="0"/>
          <p:nvPr/>
        </p:nvPicPr>
        <p:blipFill rotWithShape="1">
          <a:blip r:embed="rId7">
            <a:alphaModFix/>
          </a:blip>
          <a:srcRect b="3900" l="3820" r="2991" t="3900"/>
          <a:stretch/>
        </p:blipFill>
        <p:spPr>
          <a:xfrm>
            <a:off x="894625" y="5803825"/>
            <a:ext cx="4800425" cy="350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4" name="Google Shape;1184;p122"/>
          <p:cNvCxnSpPr>
            <a:stCxn id="1181" idx="1"/>
          </p:cNvCxnSpPr>
          <p:nvPr/>
        </p:nvCxnSpPr>
        <p:spPr>
          <a:xfrm flipH="1">
            <a:off x="6174950" y="7610188"/>
            <a:ext cx="1719600" cy="51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2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Dijkstra’s Shortest Path Algorithm (contd.)</a:t>
            </a:r>
            <a:endParaRPr/>
          </a:p>
        </p:txBody>
      </p:sp>
      <p:sp>
        <p:nvSpPr>
          <p:cNvPr id="1191" name="Google Shape;1191;p123"/>
          <p:cNvSpPr txBox="1"/>
          <p:nvPr/>
        </p:nvSpPr>
        <p:spPr>
          <a:xfrm>
            <a:off x="0" y="0"/>
            <a:ext cx="77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https://medium.com/star-gazers/graph-theory-finding-the-shortest-paths-afb35d28176b</a:t>
            </a:r>
            <a:r>
              <a:rPr lang="en-US"/>
              <a:t> </a:t>
            </a:r>
            <a:endParaRPr/>
          </a:p>
        </p:txBody>
      </p:sp>
      <p:pic>
        <p:nvPicPr>
          <p:cNvPr id="1192" name="Google Shape;119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00" y="2152950"/>
            <a:ext cx="5978724" cy="38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23"/>
          <p:cNvPicPr preferRelativeResize="0"/>
          <p:nvPr/>
        </p:nvPicPr>
        <p:blipFill rotWithShape="1">
          <a:blip r:embed="rId5">
            <a:alphaModFix/>
          </a:blip>
          <a:srcRect b="3523" l="3183" r="2627" t="4233"/>
          <a:stretch/>
        </p:blipFill>
        <p:spPr>
          <a:xfrm>
            <a:off x="6502400" y="4480334"/>
            <a:ext cx="5978725" cy="4073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4" name="Google Shape;1194;p123"/>
          <p:cNvCxnSpPr>
            <a:stCxn id="1192" idx="2"/>
          </p:cNvCxnSpPr>
          <p:nvPr/>
        </p:nvCxnSpPr>
        <p:spPr>
          <a:xfrm flipH="1" rot="-5400000">
            <a:off x="4191612" y="5130000"/>
            <a:ext cx="1501200" cy="3251100"/>
          </a:xfrm>
          <a:prstGeom prst="bentConnector2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2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Prim’s versus Dijkstra's</a:t>
            </a:r>
            <a:endParaRPr/>
          </a:p>
        </p:txBody>
      </p:sp>
      <p:sp>
        <p:nvSpPr>
          <p:cNvPr id="1201" name="Google Shape;1201;p124"/>
          <p:cNvSpPr txBox="1"/>
          <p:nvPr>
            <p:ph idx="1" type="body"/>
          </p:nvPr>
        </p:nvSpPr>
        <p:spPr>
          <a:xfrm>
            <a:off x="571500" y="2095500"/>
            <a:ext cx="11682900" cy="6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Dijkstra’s algorithm finds the shortest path, but Prim’s algorithm finds the MST.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Dijkstra’s algorithm can work on both directed and undirected graphs, but Prim’s algorithm only works on undirected graphs.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Prim’s algorithm can handle negative edge weights, but Dijkstra’s algorithm may fail to accurately compute distances if at least one negative edge weight exists.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Prim’s Algorithm adds the next vertex that is closest to the tree. Dijkstra’s Algorithm, on the other hand, adds the next vertex that is closest to the root.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Intuitive example: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Dijkstra's</a:t>
            </a:r>
            <a:r>
              <a:rPr lang="en-US"/>
              <a:t>: Find shortest and lowest cost path in existing road network.</a:t>
            </a:r>
            <a:endParaRPr/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/>
              <a:t>Prim’s: How to create the road network itself efficiently.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24"/>
          <p:cNvSpPr txBox="1"/>
          <p:nvPr/>
        </p:nvSpPr>
        <p:spPr>
          <a:xfrm>
            <a:off x="0" y="0"/>
            <a:ext cx="77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https://medium.com/star-gazers/graph-theory-finding-the-shortest-paths-afb35d28176b</a:t>
            </a:r>
            <a:r>
              <a:rPr lang="en-US"/>
              <a:t> </a:t>
            </a:r>
            <a:endParaRPr/>
          </a:p>
        </p:txBody>
      </p:sp>
      <p:sp>
        <p:nvSpPr>
          <p:cNvPr id="1203" name="Google Shape;1203;p124"/>
          <p:cNvSpPr txBox="1"/>
          <p:nvPr/>
        </p:nvSpPr>
        <p:spPr>
          <a:xfrm>
            <a:off x="0" y="174550"/>
            <a:ext cx="86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https://www.baeldung.com/cs/prim-dijkstra-difference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2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Traveling Salesman Problem (TSP)</a:t>
            </a:r>
            <a:endParaRPr/>
          </a:p>
        </p:txBody>
      </p:sp>
      <p:sp>
        <p:nvSpPr>
          <p:cNvPr id="1210" name="Google Shape;1210;p125"/>
          <p:cNvSpPr txBox="1"/>
          <p:nvPr>
            <p:ph idx="1" type="body"/>
          </p:nvPr>
        </p:nvSpPr>
        <p:spPr>
          <a:xfrm>
            <a:off x="571500" y="2095500"/>
            <a:ext cx="116829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Problem formulation: Find the shortest route from a city such that all other cities are visited only once and the traveller returns to the original city.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triangle inequality: sum of any two sides of a triangle must always be greater than the third side: a + b &gt; c, a + c &gt; b, b + c &gt; a.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1" name="Google Shape;121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050" y="4782875"/>
            <a:ext cx="66484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25"/>
          <p:cNvSpPr txBox="1"/>
          <p:nvPr/>
        </p:nvSpPr>
        <p:spPr>
          <a:xfrm>
            <a:off x="632775" y="4582225"/>
            <a:ext cx="4516800" cy="11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route is also called a Hamiltonian cycle satisfying the triangle inequality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Graph: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Nodes: cities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Edges: Roads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○"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Weights: Distance, travel time, etc.</a:t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Graph Theory</a:t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Edges can be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weighted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or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unweighted</a:t>
            </a:r>
            <a:r>
              <a:rPr b="1" lang="en-US"/>
              <a:t> (= uniformly weighted graph).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Weights: allow us to express the importance of a connection.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 Can you think of some applications where we need edge weights? </a:t>
            </a:r>
            <a:endParaRPr/>
          </a:p>
          <a:p>
            <a:pPr indent="-101600" lvl="0" marL="26670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descr="graph1_example.png" id="218" name="Google Shape;2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581" y="5174544"/>
            <a:ext cx="3723720" cy="3480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zx7.gif" id="219" name="Google Shape;21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052" y="5166227"/>
            <a:ext cx="4199132" cy="347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2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TSP Intuition</a:t>
            </a:r>
            <a:endParaRPr/>
          </a:p>
        </p:txBody>
      </p:sp>
      <p:sp>
        <p:nvSpPr>
          <p:cNvPr id="1219" name="Google Shape;1219;p126"/>
          <p:cNvSpPr txBox="1"/>
          <p:nvPr/>
        </p:nvSpPr>
        <p:spPr>
          <a:xfrm>
            <a:off x="0" y="0"/>
            <a:ext cx="96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https://towardsdatascience.com/how-to-solve-the-traveling-salesman-problem-a-comparative-analysis-39056a916c9f</a:t>
            </a:r>
            <a:r>
              <a:rPr lang="en-US"/>
              <a:t> </a:t>
            </a:r>
            <a:endParaRPr/>
          </a:p>
        </p:txBody>
      </p:sp>
      <p:sp>
        <p:nvSpPr>
          <p:cNvPr id="1220" name="Google Shape;1220;p126"/>
          <p:cNvSpPr txBox="1"/>
          <p:nvPr>
            <p:ph idx="1" type="body"/>
          </p:nvPr>
        </p:nvSpPr>
        <p:spPr>
          <a:xfrm>
            <a:off x="571500" y="2095500"/>
            <a:ext cx="116829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/>
              <a:t>TSP is NP-hard: It is not possible to guarantee you will find the shortest path within some predefined time-limit; n cities can have n! paths (nX(n-1)X(n-2)...1), e.g., 15 cities can result in trillion possible routes.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/>
              <a:t>We use approximation techniques to select pareto-optimal routes.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descr="Visually compares Greedy, Local Search, and Simulated Annealing strategies for addressing the Traveling Salesman problem.&#10;&#10;Thanks to the Discrete Optimization course on Coursera by Pascal Van Hentenryck for teaching me about this!  https://www.coursera.org/learn/discrete-optimization&#10;&#10;Read more in this blog post: http://popcyclical.com/2013/08/19/TravelingSalesmanProblemVisualization.aspx&#10;&#10;Update:&#10;PBS's NOVA features this animation in Einstein's Quantum Riddle. Watch at 34:35 https://www.pbs.org/wgbh/nova/video/einsteins-quantum-riddle/&#10;&#10;Sources:&#10;City coordinates: http://www.geonames.org/export/&#10;US Map: http://commons.wikimedia.org/wiki/File:Mercator_Projection.svg&#10;Music: http://soundcloud.com/poprhythm/clearly-opaque" id="1221" name="Google Shape;1221;p126" title="Traveling Salesman Problem Visualiz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888" y="4094850"/>
            <a:ext cx="6808126" cy="51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Pre-order traversal</a:t>
            </a:r>
            <a:endParaRPr/>
          </a:p>
        </p:txBody>
      </p:sp>
      <p:pic>
        <p:nvPicPr>
          <p:cNvPr id="1228" name="Google Shape;122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450" y="2643400"/>
            <a:ext cx="4839900" cy="29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27"/>
          <p:cNvSpPr txBox="1"/>
          <p:nvPr/>
        </p:nvSpPr>
        <p:spPr>
          <a:xfrm>
            <a:off x="4014900" y="6240550"/>
            <a:ext cx="576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Helvetica Neue"/>
                <a:ea typeface="Helvetica Neue"/>
                <a:cs typeface="Helvetica Neue"/>
                <a:sym typeface="Helvetica Neue"/>
              </a:rPr>
              <a:t>1 - 2 - 4 - 5 - 3</a:t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2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2-approximate algorithm for TSP using MST</a:t>
            </a:r>
            <a:endParaRPr/>
          </a:p>
        </p:txBody>
      </p:sp>
      <p:sp>
        <p:nvSpPr>
          <p:cNvPr id="1236" name="Google Shape;1236;p128"/>
          <p:cNvSpPr txBox="1"/>
          <p:nvPr>
            <p:ph idx="1" type="body"/>
          </p:nvPr>
        </p:nvSpPr>
        <p:spPr>
          <a:xfrm>
            <a:off x="571500" y="2095500"/>
            <a:ext cx="116829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cost of the output  is never more than twice the cost of best possible output.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Algorithm: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Use Prim’s algorithm to generate MST, using the starting/ending point as the root node.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Find depth-first pre-order traversal of the MST (root, left, right)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Add 1 at the end of the pre-order walk to get the Hamiltonian cycle.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28"/>
          <p:cNvSpPr txBox="1"/>
          <p:nvPr/>
        </p:nvSpPr>
        <p:spPr>
          <a:xfrm>
            <a:off x="0" y="0"/>
            <a:ext cx="868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https://www.geeksforgeeks.org/travelling-salesman-problem-set-2-approximate-using-mst/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https://www.geeksforgeeks.org/tree-traversals-inorder-preorder-and-postorder/</a:t>
            </a:r>
            <a:r>
              <a:rPr lang="en-US"/>
              <a:t> </a:t>
            </a:r>
            <a:endParaRPr/>
          </a:p>
        </p:txBody>
      </p:sp>
      <p:pic>
        <p:nvPicPr>
          <p:cNvPr id="1238" name="Google Shape;123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50" y="5858400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0717" y="5705650"/>
            <a:ext cx="2883369" cy="27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28"/>
          <p:cNvSpPr/>
          <p:nvPr/>
        </p:nvSpPr>
        <p:spPr>
          <a:xfrm>
            <a:off x="10277275" y="5585950"/>
            <a:ext cx="589200" cy="45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</a:rPr>
              <a:t>1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1241" name="Google Shape;1241;p128"/>
          <p:cNvSpPr/>
          <p:nvPr/>
        </p:nvSpPr>
        <p:spPr>
          <a:xfrm>
            <a:off x="9447775" y="7265750"/>
            <a:ext cx="589200" cy="45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</a:rPr>
              <a:t>2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1242" name="Google Shape;1242;p128"/>
          <p:cNvSpPr/>
          <p:nvPr/>
        </p:nvSpPr>
        <p:spPr>
          <a:xfrm>
            <a:off x="10277275" y="6588975"/>
            <a:ext cx="589200" cy="45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</a:rPr>
              <a:t>4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1243" name="Google Shape;1243;p128"/>
          <p:cNvSpPr/>
          <p:nvPr/>
        </p:nvSpPr>
        <p:spPr>
          <a:xfrm>
            <a:off x="11061775" y="7265750"/>
            <a:ext cx="589200" cy="45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</a:rPr>
              <a:t>5</a:t>
            </a:r>
            <a:endParaRPr>
              <a:solidFill>
                <a:srgbClr val="00B050"/>
              </a:solidFill>
            </a:endParaRPr>
          </a:p>
        </p:txBody>
      </p:sp>
      <p:cxnSp>
        <p:nvCxnSpPr>
          <p:cNvPr id="1244" name="Google Shape;1244;p128"/>
          <p:cNvCxnSpPr>
            <a:stCxn id="1240" idx="3"/>
            <a:endCxn id="1241" idx="0"/>
          </p:cNvCxnSpPr>
          <p:nvPr/>
        </p:nvCxnSpPr>
        <p:spPr>
          <a:xfrm flipH="1">
            <a:off x="9742261" y="5976963"/>
            <a:ext cx="621300" cy="12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5" name="Google Shape;1245;p128"/>
          <p:cNvCxnSpPr>
            <a:stCxn id="1241" idx="6"/>
            <a:endCxn id="1242" idx="4"/>
          </p:cNvCxnSpPr>
          <p:nvPr/>
        </p:nvCxnSpPr>
        <p:spPr>
          <a:xfrm flipH="1" rot="10800000">
            <a:off x="10036975" y="7047200"/>
            <a:ext cx="5349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6" name="Google Shape;1246;p128"/>
          <p:cNvCxnSpPr>
            <a:stCxn id="1242" idx="4"/>
            <a:endCxn id="1243" idx="2"/>
          </p:cNvCxnSpPr>
          <p:nvPr/>
        </p:nvCxnSpPr>
        <p:spPr>
          <a:xfrm>
            <a:off x="10571875" y="7047075"/>
            <a:ext cx="4899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7" name="Google Shape;1247;p128"/>
          <p:cNvCxnSpPr>
            <a:stCxn id="1243" idx="0"/>
            <a:endCxn id="1240" idx="4"/>
          </p:cNvCxnSpPr>
          <p:nvPr/>
        </p:nvCxnSpPr>
        <p:spPr>
          <a:xfrm rot="10800000">
            <a:off x="10571875" y="6044150"/>
            <a:ext cx="784500" cy="12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8" name="Google Shape;1248;p128"/>
          <p:cNvCxnSpPr>
            <a:stCxn id="1238" idx="3"/>
          </p:cNvCxnSpPr>
          <p:nvPr/>
        </p:nvCxnSpPr>
        <p:spPr>
          <a:xfrm flipH="1" rot="10800000">
            <a:off x="3708150" y="6917063"/>
            <a:ext cx="9831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9" name="Google Shape;1249;p128"/>
          <p:cNvCxnSpPr>
            <a:stCxn id="1239" idx="3"/>
          </p:cNvCxnSpPr>
          <p:nvPr/>
        </p:nvCxnSpPr>
        <p:spPr>
          <a:xfrm flipH="1" rot="10800000">
            <a:off x="7944086" y="7047825"/>
            <a:ext cx="10893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2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Other TSP solutions</a:t>
            </a:r>
            <a:endParaRPr/>
          </a:p>
        </p:txBody>
      </p:sp>
      <p:sp>
        <p:nvSpPr>
          <p:cNvPr id="1256" name="Google Shape;1256;p129"/>
          <p:cNvSpPr txBox="1"/>
          <p:nvPr>
            <p:ph idx="1" type="body"/>
          </p:nvPr>
        </p:nvSpPr>
        <p:spPr>
          <a:xfrm>
            <a:off x="571500" y="2095500"/>
            <a:ext cx="11682900" cy="4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3300"/>
              <a:t>Exact algorithms: Dynamic programming</a:t>
            </a:r>
            <a:endParaRPr sz="3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3300"/>
              <a:t>Approximate algorithms: 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1-approximate using Eulerian circuits and Dijkstra’s algorithm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2-approximate using MST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Simulated Annealing (guided local search)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Ant-colony Optimization</a:t>
            </a:r>
            <a:endParaRPr sz="3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3300"/>
              <a:t>Special cases </a:t>
            </a:r>
            <a:endParaRPr sz="33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3300"/>
              <a:t>Independent set</a:t>
            </a:r>
            <a:endParaRPr sz="3300"/>
          </a:p>
          <a:p>
            <a:pPr indent="-438150" lvl="1" marL="914400" rtl="0" algn="l">
              <a:spcBef>
                <a:spcPts val="0"/>
              </a:spcBef>
              <a:spcAft>
                <a:spcPts val="0"/>
              </a:spcAft>
              <a:buSzPts val="3300"/>
              <a:buChar char="○"/>
            </a:pPr>
            <a:r>
              <a:rPr lang="en-US" sz="3300"/>
              <a:t>2-SAT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